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8"/>
  </p:notesMasterIdLst>
  <p:handoutMasterIdLst>
    <p:handoutMasterId r:id="rId39"/>
  </p:handoutMasterIdLst>
  <p:sldIdLst>
    <p:sldId id="547" r:id="rId2"/>
    <p:sldId id="550" r:id="rId3"/>
    <p:sldId id="583" r:id="rId4"/>
    <p:sldId id="593" r:id="rId5"/>
    <p:sldId id="599" r:id="rId6"/>
    <p:sldId id="660" r:id="rId7"/>
    <p:sldId id="623" r:id="rId8"/>
    <p:sldId id="647" r:id="rId9"/>
    <p:sldId id="625" r:id="rId10"/>
    <p:sldId id="626" r:id="rId11"/>
    <p:sldId id="621" r:id="rId12"/>
    <p:sldId id="648" r:id="rId13"/>
    <p:sldId id="649" r:id="rId14"/>
    <p:sldId id="603" r:id="rId15"/>
    <p:sldId id="627" r:id="rId16"/>
    <p:sldId id="604" r:id="rId17"/>
    <p:sldId id="628" r:id="rId18"/>
    <p:sldId id="651" r:id="rId19"/>
    <p:sldId id="650" r:id="rId20"/>
    <p:sldId id="656" r:id="rId21"/>
    <p:sldId id="653" r:id="rId22"/>
    <p:sldId id="641" r:id="rId23"/>
    <p:sldId id="657" r:id="rId24"/>
    <p:sldId id="658" r:id="rId25"/>
    <p:sldId id="654" r:id="rId26"/>
    <p:sldId id="631" r:id="rId27"/>
    <p:sldId id="646" r:id="rId28"/>
    <p:sldId id="635" r:id="rId29"/>
    <p:sldId id="655" r:id="rId30"/>
    <p:sldId id="636" r:id="rId31"/>
    <p:sldId id="638" r:id="rId32"/>
    <p:sldId id="562" r:id="rId33"/>
    <p:sldId id="554" r:id="rId34"/>
    <p:sldId id="659" r:id="rId35"/>
    <p:sldId id="552" r:id="rId36"/>
    <p:sldId id="553" r:id="rId3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593"/>
            <p14:sldId id="599"/>
            <p14:sldId id="660"/>
            <p14:sldId id="623"/>
            <p14:sldId id="647"/>
            <p14:sldId id="625"/>
            <p14:sldId id="626"/>
            <p14:sldId id="621"/>
            <p14:sldId id="648"/>
            <p14:sldId id="649"/>
            <p14:sldId id="603"/>
            <p14:sldId id="627"/>
            <p14:sldId id="604"/>
            <p14:sldId id="628"/>
            <p14:sldId id="651"/>
            <p14:sldId id="650"/>
            <p14:sldId id="656"/>
            <p14:sldId id="653"/>
            <p14:sldId id="641"/>
            <p14:sldId id="657"/>
            <p14:sldId id="658"/>
            <p14:sldId id="654"/>
            <p14:sldId id="631"/>
            <p14:sldId id="646"/>
            <p14:sldId id="635"/>
            <p14:sldId id="655"/>
            <p14:sldId id="636"/>
            <p14:sldId id="638"/>
            <p14:sldId id="562"/>
            <p14:sldId id="554"/>
            <p14:sldId id="659"/>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14" d="100"/>
          <a:sy n="114" d="100"/>
        </p:scale>
        <p:origin x="486"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
    </p:cViewPr>
  </p:sorterViewPr>
  <p:notesViewPr>
    <p:cSldViewPr>
      <p:cViewPr varScale="1">
        <p:scale>
          <a:sx n="120" d="100"/>
          <a:sy n="120" d="100"/>
        </p:scale>
        <p:origin x="-2166" y="-90"/>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2023-09-15</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9/15/2023</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Logical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3" Type="http://schemas.openxmlformats.org/officeDocument/2006/relationships/slideLayout" Target="../slideLayouts/slideLayout2.xml"/><Relationship Id="rId7" Type="http://schemas.openxmlformats.org/officeDocument/2006/relationships/image" Target="../media/image13.wmf"/><Relationship Id="rId12" Type="http://schemas.openxmlformats.org/officeDocument/2006/relationships/oleObject" Target="../embeddings/oleObject9.bin"/><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4.wmf"/><Relationship Id="rId1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Logical operators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operators</a:t>
            </a:r>
            <a:endParaRPr lang="en-CA" dirty="0"/>
          </a:p>
        </p:txBody>
      </p:sp>
      <p:sp>
        <p:nvSpPr>
          <p:cNvPr id="3" name="Content Placeholder 2"/>
          <p:cNvSpPr>
            <a:spLocks noGrp="1"/>
          </p:cNvSpPr>
          <p:nvPr>
            <p:ph idx="1"/>
          </p:nvPr>
        </p:nvSpPr>
        <p:spPr/>
        <p:txBody>
          <a:bodyPr/>
          <a:lstStyle/>
          <a:p>
            <a:r>
              <a:rPr lang="en-CA" dirty="0" smtClean="0"/>
              <a:t>Thus, we may implement this as follows:</a:t>
            </a:r>
            <a:endParaRPr lang="en-CA" dirty="0"/>
          </a:p>
          <a:p>
            <a:pPr marL="1257300" lvl="3" indent="0">
              <a:buNone/>
            </a:pP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(x &lt; 0</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 (x &gt; 1</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 </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0.0</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else if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 0</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(x </a:t>
            </a:r>
            <a:r>
              <a:rPr lang="en-CA" dirty="0" smtClean="0">
                <a:latin typeface="Consolas" panose="020B0609020204030204" pitchFamily="49" charset="0"/>
                <a:cs typeface="Consolas" panose="020B0609020204030204" pitchFamily="49" charset="0"/>
              </a:rPr>
              <a:t>== 1</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 </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0.5</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else {</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a:t>
            </a:r>
          </a:p>
          <a:p>
            <a:pPr marL="1257300" lvl="3" indent="0">
              <a:buNone/>
            </a:pPr>
            <a:endParaRPr lang="en-US" dirty="0">
              <a:latin typeface="Consolas" panose="020B0609020204030204" pitchFamily="49" charset="0"/>
              <a:cs typeface="Consolas" panose="020B0609020204030204" pitchFamily="49" charset="0"/>
            </a:endParaRPr>
          </a:p>
          <a:p>
            <a:pPr marL="1257300" lvl="3" indent="0">
              <a:buNone/>
            </a:pPr>
            <a:r>
              <a:rPr lang="en-CA" dirty="0">
                <a:latin typeface="Consolas" panose="020B0609020204030204" pitchFamily="49" charset="0"/>
                <a:cs typeface="Consolas" panose="020B0609020204030204" pitchFamily="49" charset="0"/>
              </a:rPr>
              <a:t>if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&gt; 0.0) &amp;&amp;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&lt; 1</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smtClean="0">
                <a:solidFill>
                  <a:srgbClr val="FF0000"/>
                </a:solidFill>
                <a:latin typeface="Consolas" panose="020B0609020204030204" pitchFamily="49" charset="0"/>
                <a:cs typeface="Consolas" panose="020B0609020204030204" pitchFamily="49" charset="0"/>
              </a:rPr>
              <a:t>1.0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else if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 0</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(x </a:t>
            </a:r>
            <a:r>
              <a:rPr lang="en-CA" dirty="0" smtClean="0">
                <a:latin typeface="Consolas" panose="020B0609020204030204" pitchFamily="49" charset="0"/>
                <a:cs typeface="Consolas" panose="020B0609020204030204" pitchFamily="49" charset="0"/>
              </a:rPr>
              <a:t>== 1</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0.5</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 else {</a:t>
            </a:r>
          </a:p>
          <a:p>
            <a:pPr marL="1257300" lvl="3"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smtClean="0">
                <a:solidFill>
                  <a:srgbClr val="FF0000"/>
                </a:solidFill>
                <a:latin typeface="Consolas" panose="020B0609020204030204" pitchFamily="49" charset="0"/>
                <a:cs typeface="Consolas" panose="020B0609020204030204" pitchFamily="49" charset="0"/>
              </a:rPr>
              <a:t>0.0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a:latin typeface="Consolas" panose="020B0609020204030204" pitchFamily="49" charset="0"/>
                <a:cs typeface="Consolas" panose="020B0609020204030204" pitchFamily="49" charset="0"/>
              </a:rPr>
              <a:t>}</a:t>
            </a:r>
          </a:p>
          <a:p>
            <a:pPr marL="1257300" lvl="3" indent="0">
              <a:buNone/>
            </a:pP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597908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Maximum of three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We can now implement a maximum of three values</a:t>
            </a:r>
          </a:p>
          <a:p>
            <a:pPr lvl="1"/>
            <a:r>
              <a:rPr lang="en-US" dirty="0" smtClean="0"/>
              <a:t>Given </a:t>
            </a:r>
            <a:r>
              <a:rPr lang="en-US" i="1" dirty="0" smtClean="0">
                <a:latin typeface="Times New Roman" panose="02020603050405020304" pitchFamily="18" charset="0"/>
                <a:ea typeface="Tahoma" panose="020B0604030504040204" pitchFamily="34" charset="0"/>
                <a:cs typeface="Times New Roman" panose="02020603050405020304" pitchFamily="18" charset="0"/>
              </a:rPr>
              <a:t>x</a:t>
            </a:r>
            <a:r>
              <a:rPr lang="en-US" dirty="0" smtClean="0"/>
              <a:t>, </a:t>
            </a:r>
            <a:r>
              <a:rPr lang="en-US" i="1" dirty="0" smtClean="0">
                <a:latin typeface="Times New Roman" panose="02020603050405020304" pitchFamily="18" charset="0"/>
                <a:cs typeface="Times New Roman" panose="02020603050405020304" pitchFamily="18" charset="0"/>
              </a:rPr>
              <a:t>y</a:t>
            </a:r>
            <a:r>
              <a:rPr lang="en-US" dirty="0" smtClean="0"/>
              <a:t> and </a:t>
            </a:r>
            <a:r>
              <a:rPr lang="en-US" i="1" dirty="0" smtClean="0">
                <a:latin typeface="Times New Roman" panose="02020603050405020304" pitchFamily="18" charset="0"/>
                <a:cs typeface="Times New Roman" panose="02020603050405020304" pitchFamily="18" charset="0"/>
              </a:rPr>
              <a:t>z</a:t>
            </a:r>
            <a:r>
              <a:rPr lang="en-US" dirty="0" smtClean="0"/>
              <a:t>,</a:t>
            </a:r>
          </a:p>
          <a:p>
            <a:pPr lvl="2"/>
            <a:r>
              <a:rPr lang="en-US" dirty="0" smtClean="0"/>
              <a:t>If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a:latin typeface="Times New Roman" panose="02020603050405020304" pitchFamily="18" charset="0"/>
                <a:cs typeface="Times New Roman" panose="02020603050405020304" pitchFamily="18" charset="0"/>
              </a:rPr>
              <a:t>y</a:t>
            </a:r>
            <a:r>
              <a:rPr lang="en-CA" dirty="0"/>
              <a:t> and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z</a:t>
            </a:r>
            <a:r>
              <a:rPr lang="en-CA" dirty="0" smtClean="0"/>
              <a:t>,	</a:t>
            </a:r>
            <a:r>
              <a:rPr lang="en-CA" dirty="0" smtClean="0"/>
              <a:t>	</a:t>
            </a:r>
            <a:r>
              <a:rPr lang="en-CA"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ax(</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x</a:t>
            </a:r>
          </a:p>
          <a:p>
            <a:pPr lvl="2"/>
            <a:r>
              <a:rPr lang="en-US" dirty="0" smtClean="0"/>
              <a:t>Otherwise, if </a:t>
            </a:r>
            <a:r>
              <a:rPr lang="en-CA" i="1" dirty="0">
                <a:latin typeface="Times New Roman" panose="02020603050405020304" pitchFamily="18" charset="0"/>
                <a:cs typeface="Times New Roman" panose="02020603050405020304" pitchFamily="18" charset="0"/>
              </a:rPr>
              <a:t>y</a:t>
            </a:r>
            <a:r>
              <a:rPr lang="en-CA" dirty="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z</a:t>
            </a:r>
            <a:r>
              <a:rPr lang="en-CA" dirty="0" smtClean="0"/>
              <a:t>,	</a:t>
            </a:r>
            <a:r>
              <a:rPr lang="en-US" dirty="0" smtClean="0">
                <a:latin typeface="Times New Roman" panose="02020603050405020304" pitchFamily="18" charset="0"/>
                <a:cs typeface="Times New Roman" panose="02020603050405020304" pitchFamily="18" charset="0"/>
              </a:rPr>
              <a:t>max(</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y</a:t>
            </a:r>
            <a:endParaRPr lang="en-CA" dirty="0" smtClean="0">
              <a:latin typeface="Times New Roman" panose="02020603050405020304" pitchFamily="18" charset="0"/>
              <a:cs typeface="Times New Roman" panose="02020603050405020304" pitchFamily="18" charset="0"/>
            </a:endParaRPr>
          </a:p>
          <a:p>
            <a:pPr lvl="2"/>
            <a:r>
              <a:rPr lang="en-US" dirty="0" smtClean="0"/>
              <a:t>Otherwise, 	</a:t>
            </a:r>
            <a:r>
              <a:rPr lang="en-US" dirty="0" smtClean="0"/>
              <a:t>	</a:t>
            </a:r>
            <a:r>
              <a:rPr lang="en-US" dirty="0" smtClean="0">
                <a:latin typeface="Times New Roman" panose="02020603050405020304" pitchFamily="18" charset="0"/>
                <a:cs typeface="Times New Roman" panose="02020603050405020304" pitchFamily="18" charset="0"/>
              </a:rPr>
              <a:t>max(</a:t>
            </a:r>
            <a:r>
              <a:rPr lang="en-US" i="1" dirty="0" smtClean="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z</a:t>
            </a:r>
          </a:p>
          <a:p>
            <a:pPr lvl="2"/>
            <a:endParaRPr lang="en-US" sz="1200" i="1" dirty="0">
              <a:solidFill>
                <a:prstClr val="black"/>
              </a:solidFill>
              <a:latin typeface="Times New Roman" panose="02020603050405020304" pitchFamily="18" charset="0"/>
              <a:cs typeface="Times New Roman" panose="02020603050405020304" pitchFamily="18" charset="0"/>
            </a:endParaRPr>
          </a:p>
          <a:p>
            <a:r>
              <a:rPr lang="en-CA" dirty="0" smtClean="0"/>
              <a:t>We could also describe this as:</a:t>
            </a:r>
            <a:endParaRPr lang="en-CA" dirty="0"/>
          </a:p>
          <a:p>
            <a:pPr lvl="1"/>
            <a:r>
              <a:rPr lang="en-US" dirty="0"/>
              <a:t>Given </a:t>
            </a:r>
            <a:r>
              <a:rPr lang="en-US" i="1" dirty="0">
                <a:latin typeface="Times New Roman" panose="02020603050405020304" pitchFamily="18" charset="0"/>
                <a:ea typeface="Tahoma" panose="020B0604030504040204" pitchFamily="34" charset="0"/>
                <a:cs typeface="Times New Roman" panose="02020603050405020304" pitchFamily="18" charset="0"/>
              </a:rPr>
              <a:t>x</a:t>
            </a:r>
            <a:r>
              <a:rPr lang="en-US" dirty="0"/>
              <a:t>, </a:t>
            </a:r>
            <a:r>
              <a:rPr lang="en-US" i="1" dirty="0">
                <a:latin typeface="Times New Roman" panose="02020603050405020304" pitchFamily="18" charset="0"/>
                <a:cs typeface="Times New Roman" panose="02020603050405020304" pitchFamily="18" charset="0"/>
              </a:rPr>
              <a:t>y</a:t>
            </a:r>
            <a:r>
              <a:rPr lang="en-US" dirty="0"/>
              <a:t> and </a:t>
            </a:r>
            <a:r>
              <a:rPr lang="en-US" i="1" dirty="0">
                <a:latin typeface="Times New Roman" panose="02020603050405020304" pitchFamily="18" charset="0"/>
                <a:cs typeface="Times New Roman" panose="02020603050405020304" pitchFamily="18" charset="0"/>
              </a:rPr>
              <a:t>z</a:t>
            </a:r>
            <a:r>
              <a:rPr lang="en-US" dirty="0"/>
              <a:t>,</a:t>
            </a:r>
          </a:p>
          <a:p>
            <a:pPr lvl="2"/>
            <a:r>
              <a:rPr lang="en-US" dirty="0"/>
              <a:t>If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&gt; </a:t>
            </a:r>
            <a:r>
              <a:rPr lang="en-CA" i="1" dirty="0">
                <a:latin typeface="Times New Roman" panose="02020603050405020304" pitchFamily="18" charset="0"/>
                <a:cs typeface="Times New Roman" panose="02020603050405020304" pitchFamily="18" charset="0"/>
              </a:rPr>
              <a:t>y</a:t>
            </a:r>
            <a:r>
              <a:rPr lang="en-CA" dirty="0"/>
              <a:t> and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&gt; </a:t>
            </a:r>
            <a:r>
              <a:rPr lang="en-CA" i="1" dirty="0">
                <a:latin typeface="Times New Roman" panose="02020603050405020304" pitchFamily="18" charset="0"/>
                <a:cs typeface="Times New Roman" panose="02020603050405020304" pitchFamily="18" charset="0"/>
              </a:rPr>
              <a:t>z</a:t>
            </a:r>
            <a:r>
              <a:rPr lang="en-CA" dirty="0" smtClean="0"/>
              <a:t>,	</a:t>
            </a:r>
            <a:r>
              <a:rPr lang="en-CA" dirty="0"/>
              <a:t>	</a:t>
            </a:r>
            <a:r>
              <a:rPr lang="en-CA"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ax(</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x</a:t>
            </a:r>
          </a:p>
          <a:p>
            <a:pPr lvl="2"/>
            <a:r>
              <a:rPr lang="en-US" dirty="0"/>
              <a:t>Otherwise, if </a:t>
            </a:r>
            <a:r>
              <a:rPr lang="en-CA" i="1" dirty="0">
                <a:latin typeface="Times New Roman" panose="02020603050405020304" pitchFamily="18" charset="0"/>
                <a:cs typeface="Times New Roman" panose="02020603050405020304" pitchFamily="18" charset="0"/>
              </a:rPr>
              <a:t>y</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&gt; </a:t>
            </a:r>
            <a:r>
              <a:rPr lang="en-CA" i="1" dirty="0">
                <a:latin typeface="Times New Roman" panose="02020603050405020304" pitchFamily="18" charset="0"/>
                <a:cs typeface="Times New Roman" panose="02020603050405020304" pitchFamily="18" charset="0"/>
              </a:rPr>
              <a:t>z</a:t>
            </a:r>
            <a:r>
              <a:rPr lang="en-CA" dirty="0"/>
              <a:t>,	</a:t>
            </a:r>
            <a:r>
              <a:rPr lang="en-US" dirty="0">
                <a:latin typeface="Times New Roman" panose="02020603050405020304" pitchFamily="18" charset="0"/>
                <a:cs typeface="Times New Roman" panose="02020603050405020304" pitchFamily="18" charset="0"/>
              </a:rPr>
              <a:t>max(</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y</a:t>
            </a:r>
            <a:endParaRPr lang="en-CA" dirty="0">
              <a:latin typeface="Times New Roman" panose="02020603050405020304" pitchFamily="18" charset="0"/>
              <a:cs typeface="Times New Roman" panose="02020603050405020304" pitchFamily="18" charset="0"/>
            </a:endParaRPr>
          </a:p>
          <a:p>
            <a:pPr lvl="2"/>
            <a:r>
              <a:rPr lang="en-US" dirty="0"/>
              <a:t>Otherwise, 	</a:t>
            </a:r>
            <a:r>
              <a:rPr lang="en-US" dirty="0" smtClean="0"/>
              <a:t>	</a:t>
            </a:r>
            <a:r>
              <a:rPr lang="en-US" dirty="0" smtClean="0">
                <a:latin typeface="Times New Roman" panose="02020603050405020304" pitchFamily="18" charset="0"/>
                <a:cs typeface="Times New Roman" panose="02020603050405020304" pitchFamily="18" charset="0"/>
              </a:rPr>
              <a:t>max(</a:t>
            </a:r>
            <a:r>
              <a:rPr lang="en-US" i="1" dirty="0" smtClean="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z</a:t>
            </a:r>
            <a:endParaRPr lang="en-US" i="1"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60674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Maximum of three</a:t>
            </a:r>
            <a:endParaRPr lang="en-CA" dirty="0"/>
          </a:p>
        </p:txBody>
      </p:sp>
      <p:sp>
        <p:nvSpPr>
          <p:cNvPr id="3" name="Content Placeholder 2"/>
          <p:cNvSpPr>
            <a:spLocks noGrp="1"/>
          </p:cNvSpPr>
          <p:nvPr>
            <p:ph idx="1"/>
          </p:nvPr>
        </p:nvSpPr>
        <p:spPr/>
        <p:txBody>
          <a:bodyPr>
            <a:normAutofit fontScale="92500" lnSpcReduction="10000"/>
          </a:bodyPr>
          <a:lstStyle/>
          <a:p>
            <a:r>
              <a:rPr lang="en-CA" dirty="0"/>
              <a:t>We could implement this program as follows:</a:t>
            </a:r>
          </a:p>
          <a:p>
            <a:pPr marL="1257300" lvl="3" indent="0">
              <a:buNone/>
            </a:pPr>
            <a:r>
              <a:rPr lang="en-CA" sz="1500" dirty="0">
                <a:latin typeface="Consolas" panose="020B0609020204030204" pitchFamily="49" charset="0"/>
                <a:cs typeface="Consolas" panose="020B0609020204030204" pitchFamily="49" charset="0"/>
              </a:rPr>
              <a:t>#include &lt;</a:t>
            </a:r>
            <a:r>
              <a:rPr lang="en-CA" sz="1500" dirty="0" err="1">
                <a:latin typeface="Consolas" panose="020B0609020204030204" pitchFamily="49" charset="0"/>
                <a:cs typeface="Consolas" panose="020B0609020204030204" pitchFamily="49" charset="0"/>
              </a:rPr>
              <a:t>iostream</a:t>
            </a:r>
            <a:r>
              <a:rPr lang="en-CA" sz="1500" dirty="0">
                <a:latin typeface="Consolas" panose="020B0609020204030204" pitchFamily="49" charset="0"/>
                <a:cs typeface="Consolas" panose="020B0609020204030204" pitchFamily="49" charset="0"/>
              </a:rPr>
              <a:t>&gt;</a:t>
            </a:r>
          </a:p>
          <a:p>
            <a:pPr marL="1257300" lvl="3" indent="0">
              <a:buNone/>
            </a:pPr>
            <a:endParaRPr lang="en-US" sz="1500" dirty="0">
              <a:latin typeface="Consolas" panose="020B0609020204030204" pitchFamily="49" charset="0"/>
              <a:cs typeface="Consolas" panose="020B0609020204030204" pitchFamily="49" charset="0"/>
            </a:endParaRPr>
          </a:p>
          <a:p>
            <a:pPr marL="1257300" lvl="3" indent="0">
              <a:buNone/>
            </a:pPr>
            <a:r>
              <a:rPr lang="en-US" sz="1500" dirty="0">
                <a:latin typeface="Consolas" panose="020B0609020204030204" pitchFamily="49" charset="0"/>
                <a:cs typeface="Consolas" panose="020B0609020204030204" pitchFamily="49" charset="0"/>
              </a:rPr>
              <a:t>// Function declarations</a:t>
            </a:r>
          </a:p>
          <a:p>
            <a:pPr marL="1257300" lvl="3" indent="0">
              <a:buNone/>
            </a:pPr>
            <a:r>
              <a:rPr lang="en-US" sz="1500" dirty="0" err="1">
                <a:latin typeface="Consolas" panose="020B0609020204030204" pitchFamily="49" charset="0"/>
                <a:cs typeface="Consolas" panose="020B0609020204030204" pitchFamily="49" charset="0"/>
              </a:rPr>
              <a:t>int</a:t>
            </a:r>
            <a:r>
              <a:rPr lang="en-US" sz="1500" dirty="0">
                <a:latin typeface="Consolas" panose="020B0609020204030204" pitchFamily="49" charset="0"/>
                <a:cs typeface="Consolas" panose="020B0609020204030204" pitchFamily="49" charset="0"/>
              </a:rPr>
              <a:t> main();</a:t>
            </a:r>
          </a:p>
          <a:p>
            <a:pPr marL="1257300" lvl="3" indent="0">
              <a:buNone/>
            </a:pPr>
            <a:endParaRPr lang="en-US" sz="1500" dirty="0">
              <a:latin typeface="Consolas" panose="020B0609020204030204" pitchFamily="49" charset="0"/>
              <a:cs typeface="Consolas" panose="020B0609020204030204" pitchFamily="49" charset="0"/>
            </a:endParaRPr>
          </a:p>
          <a:p>
            <a:pPr marL="1257300" lvl="3" indent="0">
              <a:buNone/>
            </a:pPr>
            <a:r>
              <a:rPr lang="en-US" sz="1500" dirty="0">
                <a:latin typeface="Consolas" panose="020B0609020204030204" pitchFamily="49" charset="0"/>
                <a:cs typeface="Consolas" panose="020B0609020204030204" pitchFamily="49" charset="0"/>
              </a:rPr>
              <a:t>// Function definitions</a:t>
            </a:r>
          </a:p>
          <a:p>
            <a:pPr marL="1257300" lvl="3" indent="0">
              <a:buNone/>
            </a:pPr>
            <a:r>
              <a:rPr lang="en-US" sz="1500" dirty="0" err="1">
                <a:latin typeface="Consolas" panose="020B0609020204030204" pitchFamily="49" charset="0"/>
                <a:cs typeface="Consolas" panose="020B0609020204030204" pitchFamily="49" charset="0"/>
              </a:rPr>
              <a:t>int</a:t>
            </a:r>
            <a:r>
              <a:rPr lang="en-US" sz="1500" dirty="0">
                <a:latin typeface="Consolas" panose="020B0609020204030204" pitchFamily="49" charset="0"/>
                <a:cs typeface="Consolas" panose="020B0609020204030204" pitchFamily="49" charset="0"/>
              </a:rPr>
              <a:t> main() {</a:t>
            </a:r>
          </a:p>
          <a:p>
            <a:pPr marL="1257300" lvl="3" indent="0">
              <a:buNone/>
            </a:pPr>
            <a:r>
              <a:rPr lang="en-US" sz="1500" dirty="0">
                <a:latin typeface="Consolas" panose="020B0609020204030204" pitchFamily="49" charset="0"/>
                <a:cs typeface="Consolas" panose="020B0609020204030204" pitchFamily="49" charset="0"/>
              </a:rPr>
              <a:t>    double x{};</a:t>
            </a:r>
          </a:p>
          <a:p>
            <a:pPr marL="1257300" lvl="3" indent="0">
              <a:buNone/>
            </a:pPr>
            <a:r>
              <a:rPr lang="en-US" sz="1500" dirty="0" smtClean="0">
                <a:latin typeface="Consolas" panose="020B0609020204030204" pitchFamily="49" charset="0"/>
                <a:cs typeface="Consolas" panose="020B0609020204030204" pitchFamily="49" charset="0"/>
              </a:rPr>
              <a:t>    </a:t>
            </a:r>
            <a:r>
              <a:rPr lang="en-US" sz="1500" dirty="0">
                <a:latin typeface="Consolas" panose="020B0609020204030204" pitchFamily="49" charset="0"/>
                <a:cs typeface="Consolas" panose="020B0609020204030204" pitchFamily="49" charset="0"/>
              </a:rPr>
              <a:t>double </a:t>
            </a:r>
            <a:r>
              <a:rPr lang="en-US" sz="1500" dirty="0" smtClean="0">
                <a:latin typeface="Consolas" panose="020B0609020204030204" pitchFamily="49" charset="0"/>
                <a:cs typeface="Consolas" panose="020B0609020204030204" pitchFamily="49" charset="0"/>
              </a:rPr>
              <a:t>y{};</a:t>
            </a:r>
          </a:p>
          <a:p>
            <a:pPr marL="1257300" lvl="3"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double z{};</a:t>
            </a:r>
          </a:p>
          <a:p>
            <a:pPr marL="1257300" lvl="3" indent="0">
              <a:buNone/>
            </a:pPr>
            <a:endParaRPr lang="en-US" sz="1500" dirty="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cout</a:t>
            </a:r>
            <a:r>
              <a:rPr lang="en-US" sz="1500" dirty="0">
                <a:latin typeface="Consolas" panose="020B0609020204030204" pitchFamily="49" charset="0"/>
                <a:cs typeface="Consolas" panose="020B0609020204030204" pitchFamily="49" charset="0"/>
              </a:rPr>
              <a:t> &lt;&lt; "Enter a </a:t>
            </a:r>
            <a:r>
              <a:rPr lang="en-US" sz="1500" dirty="0" smtClean="0">
                <a:latin typeface="Consolas" panose="020B0609020204030204" pitchFamily="49" charset="0"/>
                <a:cs typeface="Consolas" panose="020B0609020204030204" pitchFamily="49" charset="0"/>
              </a:rPr>
              <a:t>value 'x': </a:t>
            </a:r>
            <a:r>
              <a:rPr lang="en-US" sz="1500" dirty="0">
                <a:latin typeface="Consolas" panose="020B0609020204030204" pitchFamily="49" charset="0"/>
                <a:cs typeface="Consolas" panose="020B0609020204030204" pitchFamily="49" charset="0"/>
              </a:rPr>
              <a:t>";</a:t>
            </a:r>
          </a:p>
          <a:p>
            <a:pPr marL="1257300" lvl="3" indent="0">
              <a:buNone/>
            </a:pP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cin</a:t>
            </a:r>
            <a:r>
              <a:rPr lang="en-US" sz="1500" dirty="0">
                <a:latin typeface="Consolas" panose="020B0609020204030204" pitchFamily="49" charset="0"/>
                <a:cs typeface="Consolas" panose="020B0609020204030204" pitchFamily="49" charset="0"/>
              </a:rPr>
              <a:t> &gt;&gt; x;</a:t>
            </a:r>
          </a:p>
          <a:p>
            <a:pPr marL="1257300" lvl="3" indent="0">
              <a:buNone/>
            </a:pPr>
            <a:endParaRPr lang="en-US" sz="1500" dirty="0" smtClean="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a:t>
            </a:r>
            <a:r>
              <a:rPr lang="en-US" sz="1500" dirty="0" err="1" smtClean="0">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cout</a:t>
            </a:r>
            <a:r>
              <a:rPr lang="en-US" sz="1500" dirty="0">
                <a:latin typeface="Consolas" panose="020B0609020204030204" pitchFamily="49" charset="0"/>
                <a:cs typeface="Consolas" panose="020B0609020204030204" pitchFamily="49" charset="0"/>
              </a:rPr>
              <a:t> &lt;&lt; "Enter a </a:t>
            </a:r>
            <a:r>
              <a:rPr lang="en-US" sz="1500" dirty="0" smtClean="0">
                <a:latin typeface="Consolas" panose="020B0609020204030204" pitchFamily="49" charset="0"/>
                <a:cs typeface="Consolas" panose="020B0609020204030204" pitchFamily="49" charset="0"/>
              </a:rPr>
              <a:t>value 'y': </a:t>
            </a:r>
            <a:r>
              <a:rPr lang="en-US" sz="1500" dirty="0">
                <a:latin typeface="Consolas" panose="020B0609020204030204" pitchFamily="49" charset="0"/>
                <a:cs typeface="Consolas" panose="020B0609020204030204" pitchFamily="49" charset="0"/>
              </a:rPr>
              <a:t>";</a:t>
            </a:r>
          </a:p>
          <a:p>
            <a:pPr marL="1257300" lvl="3" indent="0">
              <a:buNone/>
            </a:pP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cin</a:t>
            </a:r>
            <a:r>
              <a:rPr lang="en-US" sz="1500" dirty="0">
                <a:latin typeface="Consolas" panose="020B0609020204030204" pitchFamily="49" charset="0"/>
                <a:cs typeface="Consolas" panose="020B0609020204030204" pitchFamily="49" charset="0"/>
              </a:rPr>
              <a:t> &gt;&gt; </a:t>
            </a:r>
            <a:r>
              <a:rPr lang="en-US" sz="1500" dirty="0" smtClean="0">
                <a:latin typeface="Consolas" panose="020B0609020204030204" pitchFamily="49" charset="0"/>
                <a:cs typeface="Consolas" panose="020B0609020204030204" pitchFamily="49" charset="0"/>
              </a:rPr>
              <a:t>y;</a:t>
            </a:r>
            <a:endParaRPr lang="en-US" sz="1500" dirty="0">
              <a:latin typeface="Consolas" panose="020B0609020204030204" pitchFamily="49" charset="0"/>
              <a:cs typeface="Consolas" panose="020B0609020204030204" pitchFamily="49" charset="0"/>
            </a:endParaRPr>
          </a:p>
          <a:p>
            <a:pPr marL="1257300" lvl="3" indent="0">
              <a:buNone/>
            </a:pPr>
            <a:endParaRPr lang="en-US" sz="1500" dirty="0" smtClean="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cout</a:t>
            </a:r>
            <a:r>
              <a:rPr lang="en-US" sz="1500" dirty="0">
                <a:latin typeface="Consolas" panose="020B0609020204030204" pitchFamily="49" charset="0"/>
                <a:cs typeface="Consolas" panose="020B0609020204030204" pitchFamily="49" charset="0"/>
              </a:rPr>
              <a:t> &lt;&lt; "Enter a </a:t>
            </a:r>
            <a:r>
              <a:rPr lang="en-US" sz="1500" dirty="0" smtClean="0">
                <a:latin typeface="Consolas" panose="020B0609020204030204" pitchFamily="49" charset="0"/>
                <a:cs typeface="Consolas" panose="020B0609020204030204" pitchFamily="49" charset="0"/>
              </a:rPr>
              <a:t>value 'z': </a:t>
            </a:r>
            <a:r>
              <a:rPr lang="en-US" sz="1500" dirty="0">
                <a:latin typeface="Consolas" panose="020B0609020204030204" pitchFamily="49" charset="0"/>
                <a:cs typeface="Consolas" panose="020B0609020204030204" pitchFamily="49" charset="0"/>
              </a:rPr>
              <a:t>";</a:t>
            </a:r>
          </a:p>
          <a:p>
            <a:pPr marL="1257300" lvl="3" indent="0">
              <a:buNone/>
            </a:pP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std</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cin</a:t>
            </a:r>
            <a:r>
              <a:rPr lang="en-US" sz="1500" dirty="0">
                <a:latin typeface="Consolas" panose="020B0609020204030204" pitchFamily="49" charset="0"/>
                <a:cs typeface="Consolas" panose="020B0609020204030204" pitchFamily="49" charset="0"/>
              </a:rPr>
              <a:t> &gt;&gt; </a:t>
            </a:r>
            <a:r>
              <a:rPr lang="en-US" sz="1500" dirty="0" smtClean="0">
                <a:latin typeface="Consolas" panose="020B0609020204030204" pitchFamily="49" charset="0"/>
                <a:cs typeface="Consolas" panose="020B0609020204030204" pitchFamily="49" charset="0"/>
              </a:rPr>
              <a:t>z;</a:t>
            </a:r>
            <a:endParaRPr lang="en-US"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7529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Maximum of three</a:t>
            </a:r>
            <a:endParaRPr lang="en-CA" dirty="0"/>
          </a:p>
        </p:txBody>
      </p:sp>
      <p:sp>
        <p:nvSpPr>
          <p:cNvPr id="3" name="Content Placeholder 2"/>
          <p:cNvSpPr>
            <a:spLocks noGrp="1"/>
          </p:cNvSpPr>
          <p:nvPr>
            <p:ph idx="1"/>
          </p:nvPr>
        </p:nvSpPr>
        <p:spPr/>
        <p:txBody>
          <a:bodyPr>
            <a:normAutofit fontScale="92500" lnSpcReduction="10000"/>
          </a:bodyPr>
          <a:lstStyle/>
          <a:p>
            <a:r>
              <a:rPr lang="en-CA" dirty="0"/>
              <a:t>We could implement this program as follows:</a:t>
            </a:r>
          </a:p>
          <a:p>
            <a:pPr marL="1257300" lvl="3" indent="0">
              <a:buNone/>
            </a:pPr>
            <a:endParaRPr lang="en-US" sz="1200" dirty="0" smtClean="0">
              <a:latin typeface="Consolas" panose="020B0609020204030204" pitchFamily="49" charset="0"/>
              <a:cs typeface="Consolas" panose="020B0609020204030204" pitchFamily="49" charset="0"/>
            </a:endParaRPr>
          </a:p>
          <a:p>
            <a:pPr marL="1257300" lvl="3" indent="0">
              <a:buNone/>
            </a:pPr>
            <a:endParaRPr lang="en-US" sz="1200" dirty="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if ( </a:t>
            </a:r>
            <a:r>
              <a:rPr lang="en-CA" sz="1500" b="1" dirty="0" smtClean="0">
                <a:solidFill>
                  <a:srgbClr val="FF0000"/>
                </a:solidFill>
                <a:latin typeface="Consolas" panose="020B0609020204030204" pitchFamily="49" charset="0"/>
                <a:cs typeface="Consolas" panose="020B0609020204030204" pitchFamily="49" charset="0"/>
              </a:rPr>
              <a:t>(x &gt;= y) &amp;&amp; (x &gt;= z) </a:t>
            </a:r>
            <a:r>
              <a:rPr lang="en-CA" sz="1500" dirty="0">
                <a:latin typeface="Consolas" panose="020B0609020204030204" pitchFamily="49" charset="0"/>
                <a:cs typeface="Consolas" panose="020B0609020204030204" pitchFamily="49" charset="0"/>
              </a:rPr>
              <a:t>) {</a:t>
            </a:r>
          </a:p>
          <a:p>
            <a:pPr marL="1257300" lvl="3" indent="0">
              <a:buNone/>
            </a:pPr>
            <a:r>
              <a:rPr lang="en-CA" sz="1500" dirty="0">
                <a:latin typeface="Consolas" panose="020B0609020204030204" pitchFamily="49" charset="0"/>
                <a:cs typeface="Consolas" panose="020B0609020204030204" pitchFamily="49" charset="0"/>
              </a:rPr>
              <a: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cout</a:t>
            </a: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&lt;&lt; "max(x, y, z) = " &lt;&lt; </a:t>
            </a:r>
            <a:r>
              <a:rPr lang="en-CA" sz="1500" b="1" dirty="0" smtClean="0">
                <a:solidFill>
                  <a:srgbClr val="FF0000"/>
                </a:solidFill>
                <a:latin typeface="Consolas" panose="020B0609020204030204" pitchFamily="49" charset="0"/>
                <a:cs typeface="Consolas" panose="020B0609020204030204" pitchFamily="49" charset="0"/>
              </a:rPr>
              <a:t>x</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endl</a:t>
            </a:r>
            <a:r>
              <a:rPr lang="en-CA" sz="1500" dirty="0">
                <a:latin typeface="Consolas" panose="020B0609020204030204" pitchFamily="49" charset="0"/>
                <a:cs typeface="Consolas" panose="020B0609020204030204" pitchFamily="49" charset="0"/>
              </a:rPr>
              <a:t>;</a:t>
            </a:r>
          </a:p>
          <a:p>
            <a:pPr marL="1257300" lvl="3" indent="0">
              <a:buNone/>
            </a:pPr>
            <a:r>
              <a:rPr lang="en-CA" sz="1500" dirty="0">
                <a:latin typeface="Consolas" panose="020B0609020204030204" pitchFamily="49" charset="0"/>
                <a:cs typeface="Consolas" panose="020B0609020204030204" pitchFamily="49" charset="0"/>
              </a:rPr>
              <a:t>    } else if ( </a:t>
            </a:r>
            <a:r>
              <a:rPr lang="en-CA" sz="1500" b="1" dirty="0" smtClean="0">
                <a:solidFill>
                  <a:srgbClr val="FF0000"/>
                </a:solidFill>
                <a:latin typeface="Consolas" panose="020B0609020204030204" pitchFamily="49" charset="0"/>
                <a:cs typeface="Consolas" panose="020B0609020204030204" pitchFamily="49" charset="0"/>
              </a:rPr>
              <a:t>y &gt;= z </a:t>
            </a:r>
            <a:r>
              <a:rPr lang="en-CA" sz="1500" dirty="0">
                <a:latin typeface="Consolas" panose="020B0609020204030204" pitchFamily="49" charset="0"/>
                <a:cs typeface="Consolas" panose="020B0609020204030204" pitchFamily="49" charset="0"/>
              </a:rPr>
              <a:t>) {</a:t>
            </a:r>
          </a:p>
          <a:p>
            <a:pPr marL="1257300" lvl="3" indent="0">
              <a:buNone/>
            </a:pPr>
            <a:r>
              <a:rPr lang="en-CA" sz="1500" dirty="0">
                <a:latin typeface="Consolas" panose="020B0609020204030204" pitchFamily="49" charset="0"/>
                <a:cs typeface="Consolas" panose="020B0609020204030204" pitchFamily="49" charset="0"/>
              </a:rPr>
              <a: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smtClean="0">
                <a:latin typeface="Consolas" panose="020B0609020204030204" pitchFamily="49" charset="0"/>
                <a:cs typeface="Consolas" panose="020B0609020204030204" pitchFamily="49" charset="0"/>
              </a:rPr>
              <a:t>cout</a:t>
            </a:r>
            <a:r>
              <a:rPr lang="en-CA" sz="1500" dirty="0">
                <a:latin typeface="Consolas" panose="020B0609020204030204" pitchFamily="49" charset="0"/>
                <a:cs typeface="Consolas" panose="020B0609020204030204" pitchFamily="49" charset="0"/>
              </a:rPr>
              <a:t> &lt;&lt; "max(x, y, z) = "</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b="1" dirty="0" smtClean="0">
                <a:solidFill>
                  <a:srgbClr val="FF0000"/>
                </a:solidFill>
                <a:latin typeface="Consolas" panose="020B0609020204030204" pitchFamily="49" charset="0"/>
                <a:cs typeface="Consolas" panose="020B0609020204030204" pitchFamily="49" charset="0"/>
              </a:rPr>
              <a:t>y</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endl</a:t>
            </a:r>
            <a:r>
              <a:rPr lang="en-CA" sz="1500" dirty="0">
                <a:latin typeface="Consolas" panose="020B0609020204030204" pitchFamily="49" charset="0"/>
                <a:cs typeface="Consolas" panose="020B0609020204030204" pitchFamily="49" charset="0"/>
              </a:rPr>
              <a:t>;</a:t>
            </a:r>
          </a:p>
          <a:p>
            <a:pPr marL="1257300" lvl="3" indent="0">
              <a:buNone/>
            </a:pPr>
            <a:r>
              <a:rPr lang="en-CA" sz="1500" dirty="0">
                <a:latin typeface="Consolas" panose="020B0609020204030204" pitchFamily="49" charset="0"/>
                <a:cs typeface="Consolas" panose="020B0609020204030204" pitchFamily="49" charset="0"/>
              </a:rPr>
              <a:t>    } else </a:t>
            </a: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a:p>
            <a:pPr marL="1257300" lvl="3" indent="0">
              <a:buNone/>
            </a:pPr>
            <a:r>
              <a:rPr lang="en-CA" sz="1500" dirty="0">
                <a:latin typeface="Consolas" panose="020B0609020204030204" pitchFamily="49" charset="0"/>
                <a:cs typeface="Consolas" panose="020B0609020204030204" pitchFamily="49" charset="0"/>
              </a:rPr>
              <a: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smtClean="0">
                <a:latin typeface="Consolas" panose="020B0609020204030204" pitchFamily="49" charset="0"/>
                <a:cs typeface="Consolas" panose="020B0609020204030204" pitchFamily="49" charset="0"/>
              </a:rPr>
              <a:t>cout</a:t>
            </a:r>
            <a:r>
              <a:rPr lang="en-CA" sz="1500" dirty="0">
                <a:latin typeface="Consolas" panose="020B0609020204030204" pitchFamily="49" charset="0"/>
                <a:cs typeface="Consolas" panose="020B0609020204030204" pitchFamily="49" charset="0"/>
              </a:rPr>
              <a:t> &lt;&lt; "max(x, y, z) = "</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b="1" dirty="0" smtClean="0">
                <a:solidFill>
                  <a:srgbClr val="FF0000"/>
                </a:solidFill>
                <a:latin typeface="Consolas" panose="020B0609020204030204" pitchFamily="49" charset="0"/>
                <a:cs typeface="Consolas" panose="020B0609020204030204" pitchFamily="49" charset="0"/>
              </a:rPr>
              <a:t>z</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dirty="0" err="1">
                <a:latin typeface="Consolas" panose="020B0609020204030204" pitchFamily="49" charset="0"/>
                <a:cs typeface="Consolas" panose="020B0609020204030204" pitchFamily="49" charset="0"/>
              </a:rPr>
              <a:t>std</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endl</a:t>
            </a:r>
            <a:r>
              <a:rPr lang="en-CA" sz="1500" dirty="0">
                <a:latin typeface="Consolas" panose="020B0609020204030204" pitchFamily="49" charset="0"/>
                <a:cs typeface="Consolas" panose="020B0609020204030204" pitchFamily="49" charset="0"/>
              </a:rPr>
              <a:t>;</a:t>
            </a:r>
          </a:p>
          <a:p>
            <a:pPr marL="1257300" lvl="3" indent="0">
              <a:buNone/>
            </a:pPr>
            <a:r>
              <a:rPr lang="en-CA" sz="1500" dirty="0">
                <a:latin typeface="Consolas" panose="020B0609020204030204" pitchFamily="49" charset="0"/>
                <a:cs typeface="Consolas" panose="020B0609020204030204" pitchFamily="49" charset="0"/>
              </a:rPr>
              <a:t>    }</a:t>
            </a:r>
          </a:p>
          <a:p>
            <a:pPr marL="1257300" lvl="3" indent="0">
              <a:buNone/>
            </a:pPr>
            <a:endParaRPr lang="en-US" sz="1500" dirty="0">
              <a:latin typeface="Consolas" panose="020B0609020204030204" pitchFamily="49" charset="0"/>
              <a:cs typeface="Consolas" panose="020B0609020204030204" pitchFamily="49" charset="0"/>
            </a:endParaRPr>
          </a:p>
          <a:p>
            <a:pPr marL="1257300" lvl="3" indent="0">
              <a:buNone/>
            </a:pPr>
            <a:r>
              <a:rPr lang="en-US" sz="1500" dirty="0">
                <a:latin typeface="Consolas" panose="020B0609020204030204" pitchFamily="49" charset="0"/>
                <a:cs typeface="Consolas" panose="020B0609020204030204" pitchFamily="49" charset="0"/>
              </a:rPr>
              <a:t>    return 0;</a:t>
            </a:r>
            <a:endParaRPr lang="en-CA" sz="1500" dirty="0">
              <a:latin typeface="Consolas" panose="020B0609020204030204" pitchFamily="49" charset="0"/>
              <a:cs typeface="Consolas" panose="020B0609020204030204" pitchFamily="49" charset="0"/>
            </a:endParaRPr>
          </a:p>
          <a:p>
            <a:pPr marL="1257300" lvl="3" indent="0">
              <a:buNone/>
            </a:pPr>
            <a:r>
              <a:rPr lang="en-CA" sz="15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315638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The logical </a:t>
            </a:r>
            <a:r>
              <a:rPr lang="en-CA" cap="small" dirty="0" smtClean="0"/>
              <a:t>or</a:t>
            </a:r>
            <a:r>
              <a:rPr lang="en-CA" dirty="0" smtClean="0"/>
              <a:t> operator </a:t>
            </a:r>
            <a:r>
              <a:rPr lang="en-CA" dirty="0" smtClean="0">
                <a:latin typeface="Consolas" panose="020B0609020204030204" pitchFamily="49" charset="0"/>
                <a:cs typeface="Consolas" panose="020B0609020204030204" pitchFamily="49" charset="0"/>
              </a:rPr>
              <a:t>||</a:t>
            </a:r>
            <a:r>
              <a:rPr lang="en-CA" dirty="0" smtClean="0"/>
              <a:t> </a:t>
            </a:r>
            <a:r>
              <a:rPr lang="en-CA" dirty="0" smtClean="0"/>
              <a:t>is</a:t>
            </a:r>
          </a:p>
          <a:p>
            <a:pPr lvl="1"/>
            <a:r>
              <a:rPr lang="en-CA" dirty="0" smtClean="0">
                <a:latin typeface="Consolas" panose="020B0609020204030204" pitchFamily="49" charset="0"/>
                <a:cs typeface="Consolas" panose="020B0609020204030204" pitchFamily="49" charset="0"/>
              </a:rPr>
              <a:t>true</a:t>
            </a:r>
            <a:r>
              <a:rPr lang="en-CA" dirty="0" smtClean="0"/>
              <a:t> </a:t>
            </a:r>
            <a:r>
              <a:rPr lang="en-CA" dirty="0" smtClean="0"/>
              <a:t>if either operand is </a:t>
            </a:r>
            <a:r>
              <a:rPr lang="en-CA" dirty="0" smtClean="0">
                <a:latin typeface="Consolas" panose="020B0609020204030204" pitchFamily="49" charset="0"/>
                <a:cs typeface="Consolas" panose="020B0609020204030204" pitchFamily="49" charset="0"/>
              </a:rPr>
              <a:t>true</a:t>
            </a:r>
          </a:p>
          <a:p>
            <a:pPr lvl="1"/>
            <a:r>
              <a:rPr lang="en-CA" dirty="0" smtClean="0">
                <a:latin typeface="Consolas" panose="020B0609020204030204" pitchFamily="49" charset="0"/>
                <a:cs typeface="Consolas" panose="020B0609020204030204" pitchFamily="49" charset="0"/>
              </a:rPr>
              <a:t>false</a:t>
            </a:r>
            <a:r>
              <a:rPr lang="en-CA" dirty="0" smtClean="0"/>
              <a:t> </a:t>
            </a:r>
            <a:r>
              <a:rPr lang="en-CA" dirty="0" smtClean="0"/>
              <a:t>if both operands are </a:t>
            </a:r>
            <a:r>
              <a:rPr lang="en-CA" dirty="0">
                <a:latin typeface="Consolas" panose="020B0609020204030204" pitchFamily="49" charset="0"/>
                <a:cs typeface="Consolas" panose="020B0609020204030204" pitchFamily="49" charset="0"/>
              </a:rPr>
              <a:t>false</a:t>
            </a:r>
            <a:r>
              <a:rPr lang="en-CA" dirty="0"/>
              <a:t> </a:t>
            </a:r>
            <a:endParaRPr lang="en-CA" dirty="0" smtClean="0"/>
          </a:p>
          <a:p>
            <a:pPr lvl="1"/>
            <a:endParaRPr lang="en-CA" dirty="0" smtClean="0"/>
          </a:p>
          <a:p>
            <a:r>
              <a:rPr lang="en-CA" dirty="0" smtClean="0"/>
              <a:t>The </a:t>
            </a:r>
            <a:r>
              <a:rPr lang="en-CA" dirty="0"/>
              <a:t>logical </a:t>
            </a:r>
            <a:r>
              <a:rPr lang="en-CA" cap="small" dirty="0" smtClean="0"/>
              <a:t>and </a:t>
            </a:r>
            <a:r>
              <a:rPr lang="en-CA" dirty="0" smtClean="0"/>
              <a:t>operator </a:t>
            </a:r>
            <a:r>
              <a:rPr lang="en-CA" dirty="0" smtClean="0">
                <a:latin typeface="Consolas" panose="020B0609020204030204" pitchFamily="49" charset="0"/>
                <a:cs typeface="Consolas" panose="020B0609020204030204" pitchFamily="49" charset="0"/>
              </a:rPr>
              <a:t>&amp;&amp;</a:t>
            </a:r>
            <a:r>
              <a:rPr lang="en-CA" dirty="0" smtClean="0"/>
              <a:t> </a:t>
            </a:r>
            <a:r>
              <a:rPr lang="en-CA" dirty="0" smtClean="0"/>
              <a:t>is</a:t>
            </a:r>
          </a:p>
          <a:p>
            <a:pPr lvl="1"/>
            <a:r>
              <a:rPr lang="en-CA" dirty="0" smtClean="0">
                <a:latin typeface="Consolas" panose="020B0609020204030204" pitchFamily="49" charset="0"/>
                <a:cs typeface="Consolas" panose="020B0609020204030204" pitchFamily="49" charset="0"/>
              </a:rPr>
              <a:t>true</a:t>
            </a:r>
            <a:r>
              <a:rPr lang="en-CA" dirty="0" smtClean="0"/>
              <a:t> </a:t>
            </a:r>
            <a:r>
              <a:rPr lang="en-CA" dirty="0" smtClean="0"/>
              <a:t>if both </a:t>
            </a:r>
            <a:r>
              <a:rPr lang="en-CA" dirty="0"/>
              <a:t>operand </a:t>
            </a:r>
            <a:r>
              <a:rPr lang="en-CA" dirty="0" smtClean="0"/>
              <a:t>are </a:t>
            </a:r>
            <a:r>
              <a:rPr lang="en-CA" dirty="0">
                <a:latin typeface="Consolas" panose="020B0609020204030204" pitchFamily="49" charset="0"/>
                <a:cs typeface="Consolas" panose="020B0609020204030204" pitchFamily="49" charset="0"/>
              </a:rPr>
              <a:t>true</a:t>
            </a:r>
            <a:r>
              <a:rPr lang="en-CA" dirty="0"/>
              <a:t> </a:t>
            </a:r>
          </a:p>
          <a:p>
            <a:pPr lvl="1"/>
            <a:r>
              <a:rPr lang="en-CA" dirty="0" smtClean="0">
                <a:latin typeface="Consolas" panose="020B0609020204030204" pitchFamily="49" charset="0"/>
                <a:cs typeface="Consolas" panose="020B0609020204030204" pitchFamily="49" charset="0"/>
              </a:rPr>
              <a:t>false</a:t>
            </a:r>
            <a:r>
              <a:rPr lang="en-CA" dirty="0" smtClean="0"/>
              <a:t> </a:t>
            </a:r>
            <a:r>
              <a:rPr lang="en-CA" dirty="0" smtClean="0"/>
              <a:t>if either operands is </a:t>
            </a:r>
            <a:r>
              <a:rPr lang="en-CA" dirty="0">
                <a:latin typeface="Consolas" panose="020B0609020204030204" pitchFamily="49" charset="0"/>
                <a:cs typeface="Consolas" panose="020B0609020204030204" pitchFamily="49" charset="0"/>
              </a:rPr>
              <a:t>false</a:t>
            </a:r>
            <a:r>
              <a:rPr lang="en-CA" dirty="0"/>
              <a:t> </a:t>
            </a:r>
          </a:p>
          <a:p>
            <a:endParaRPr lang="en-CA" dirty="0"/>
          </a:p>
          <a:p>
            <a:r>
              <a:rPr lang="en-CA" dirty="0" smtClean="0"/>
              <a:t>To display this visually, we use a </a:t>
            </a:r>
            <a:r>
              <a:rPr lang="en-CA" i="1" dirty="0" smtClean="0"/>
              <a:t>truth table</a:t>
            </a:r>
            <a:endParaRPr lang="en-CA" dirty="0"/>
          </a:p>
          <a:p>
            <a:pPr marL="0" indent="0" algn="l">
              <a:buNone/>
            </a:pPr>
            <a:endParaRPr lang="en-CA" dirty="0" smtClean="0"/>
          </a:p>
        </p:txBody>
      </p:sp>
    </p:spTree>
    <p:custDataLst>
      <p:tags r:id="rId1"/>
    </p:custDataLst>
    <p:extLst>
      <p:ext uri="{BB962C8B-B14F-4D97-AF65-F5344CB8AC3E}">
        <p14:creationId xmlns:p14="http://schemas.microsoft.com/office/powerpoint/2010/main" val="2831561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In elementary school, you saw addition and multiplication tables:</a:t>
            </a:r>
          </a:p>
          <a:p>
            <a:pPr lvl="1"/>
            <a:r>
              <a:rPr lang="en-CA" dirty="0" smtClean="0"/>
              <a:t>Given two operands, the table gave the result of the operation</a:t>
            </a:r>
          </a:p>
        </p:txBody>
      </p:sp>
      <p:graphicFrame>
        <p:nvGraphicFramePr>
          <p:cNvPr id="4" name="Table 3"/>
          <p:cNvGraphicFramePr>
            <a:graphicFrameLocks noGrp="1"/>
          </p:cNvGraphicFramePr>
          <p:nvPr>
            <p:extLst>
              <p:ext uri="{D42A27DB-BD31-4B8C-83A1-F6EECF244321}">
                <p14:modId xmlns:p14="http://schemas.microsoft.com/office/powerpoint/2010/main" val="2671412468"/>
              </p:ext>
            </p:extLst>
          </p:nvPr>
        </p:nvGraphicFramePr>
        <p:xfrm>
          <a:off x="611561" y="2563660"/>
          <a:ext cx="3744411" cy="3017520"/>
        </p:xfrm>
        <a:graphic>
          <a:graphicData uri="http://schemas.openxmlformats.org/drawingml/2006/table">
            <a:tbl>
              <a:tblPr>
                <a:tableStyleId>{2D5ABB26-0587-4C30-8999-92F81FD0307C}</a:tableStyleId>
              </a:tblPr>
              <a:tblGrid>
                <a:gridCol w="340401">
                  <a:extLst>
                    <a:ext uri="{9D8B030D-6E8A-4147-A177-3AD203B41FA5}">
                      <a16:colId xmlns:a16="http://schemas.microsoft.com/office/drawing/2014/main" val="20000"/>
                    </a:ext>
                  </a:extLst>
                </a:gridCol>
                <a:gridCol w="340401">
                  <a:extLst>
                    <a:ext uri="{9D8B030D-6E8A-4147-A177-3AD203B41FA5}">
                      <a16:colId xmlns:a16="http://schemas.microsoft.com/office/drawing/2014/main" val="20001"/>
                    </a:ext>
                  </a:extLst>
                </a:gridCol>
                <a:gridCol w="340401">
                  <a:extLst>
                    <a:ext uri="{9D8B030D-6E8A-4147-A177-3AD203B41FA5}">
                      <a16:colId xmlns:a16="http://schemas.microsoft.com/office/drawing/2014/main" val="20002"/>
                    </a:ext>
                  </a:extLst>
                </a:gridCol>
                <a:gridCol w="340401">
                  <a:extLst>
                    <a:ext uri="{9D8B030D-6E8A-4147-A177-3AD203B41FA5}">
                      <a16:colId xmlns:a16="http://schemas.microsoft.com/office/drawing/2014/main" val="20003"/>
                    </a:ext>
                  </a:extLst>
                </a:gridCol>
                <a:gridCol w="340401">
                  <a:extLst>
                    <a:ext uri="{9D8B030D-6E8A-4147-A177-3AD203B41FA5}">
                      <a16:colId xmlns:a16="http://schemas.microsoft.com/office/drawing/2014/main" val="20004"/>
                    </a:ext>
                  </a:extLst>
                </a:gridCol>
                <a:gridCol w="340401">
                  <a:extLst>
                    <a:ext uri="{9D8B030D-6E8A-4147-A177-3AD203B41FA5}">
                      <a16:colId xmlns:a16="http://schemas.microsoft.com/office/drawing/2014/main" val="20005"/>
                    </a:ext>
                  </a:extLst>
                </a:gridCol>
                <a:gridCol w="340401">
                  <a:extLst>
                    <a:ext uri="{9D8B030D-6E8A-4147-A177-3AD203B41FA5}">
                      <a16:colId xmlns:a16="http://schemas.microsoft.com/office/drawing/2014/main" val="20006"/>
                    </a:ext>
                  </a:extLst>
                </a:gridCol>
                <a:gridCol w="340401">
                  <a:extLst>
                    <a:ext uri="{9D8B030D-6E8A-4147-A177-3AD203B41FA5}">
                      <a16:colId xmlns:a16="http://schemas.microsoft.com/office/drawing/2014/main" val="20007"/>
                    </a:ext>
                  </a:extLst>
                </a:gridCol>
                <a:gridCol w="340401">
                  <a:extLst>
                    <a:ext uri="{9D8B030D-6E8A-4147-A177-3AD203B41FA5}">
                      <a16:colId xmlns:a16="http://schemas.microsoft.com/office/drawing/2014/main" val="20008"/>
                    </a:ext>
                  </a:extLst>
                </a:gridCol>
                <a:gridCol w="340401">
                  <a:extLst>
                    <a:ext uri="{9D8B030D-6E8A-4147-A177-3AD203B41FA5}">
                      <a16:colId xmlns:a16="http://schemas.microsoft.com/office/drawing/2014/main" val="20009"/>
                    </a:ext>
                  </a:extLst>
                </a:gridCol>
                <a:gridCol w="340401">
                  <a:extLst>
                    <a:ext uri="{9D8B030D-6E8A-4147-A177-3AD203B41FA5}">
                      <a16:colId xmlns:a16="http://schemas.microsoft.com/office/drawing/2014/main" val="20010"/>
                    </a:ext>
                  </a:extLst>
                </a:gridCol>
              </a:tblGrid>
              <a:tr h="267147">
                <a:tc>
                  <a:txBody>
                    <a:bodyPr/>
                    <a:lstStyle/>
                    <a:p>
                      <a:pPr algn="r"/>
                      <a:r>
                        <a:rPr lang="en-CA" sz="1200" dirty="0" smtClean="0"/>
                        <a:t>+</a:t>
                      </a:r>
                      <a:endParaRPr lang="en-CA" sz="1200"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7147">
                <a:tc>
                  <a:txBody>
                    <a:bodyPr/>
                    <a:lstStyle/>
                    <a:p>
                      <a:pPr algn="r"/>
                      <a:r>
                        <a:rPr lang="en-CA" sz="1200" dirty="0" smtClean="0"/>
                        <a:t>0</a:t>
                      </a:r>
                      <a:endParaRPr lang="en-CA" sz="1200"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147">
                <a:tc>
                  <a:txBody>
                    <a:bodyPr/>
                    <a:lstStyle/>
                    <a:p>
                      <a:pPr algn="r"/>
                      <a:r>
                        <a:rPr lang="en-CA" sz="1200" dirty="0" smtClean="0"/>
                        <a:t>1</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7147">
                <a:tc>
                  <a:txBody>
                    <a:bodyPr/>
                    <a:lstStyle/>
                    <a:p>
                      <a:pPr algn="r"/>
                      <a:r>
                        <a:rPr lang="en-CA" sz="1200" dirty="0" smtClean="0"/>
                        <a:t>2</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7147">
                <a:tc>
                  <a:txBody>
                    <a:bodyPr/>
                    <a:lstStyle/>
                    <a:p>
                      <a:pPr algn="r"/>
                      <a:r>
                        <a:rPr lang="en-CA" sz="1200" dirty="0" smtClean="0"/>
                        <a:t>3</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7147">
                <a:tc>
                  <a:txBody>
                    <a:bodyPr/>
                    <a:lstStyle/>
                    <a:p>
                      <a:pPr algn="r"/>
                      <a:r>
                        <a:rPr lang="en-CA" sz="1200" dirty="0" smtClean="0"/>
                        <a:t>4</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7147">
                <a:tc>
                  <a:txBody>
                    <a:bodyPr/>
                    <a:lstStyle/>
                    <a:p>
                      <a:pPr algn="r"/>
                      <a:r>
                        <a:rPr lang="en-CA" sz="1200" dirty="0" smtClean="0"/>
                        <a:t>5</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7147">
                <a:tc>
                  <a:txBody>
                    <a:bodyPr/>
                    <a:lstStyle/>
                    <a:p>
                      <a:pPr algn="r"/>
                      <a:r>
                        <a:rPr lang="en-CA" sz="1200" dirty="0" smtClean="0"/>
                        <a:t>6</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7147">
                <a:tc>
                  <a:txBody>
                    <a:bodyPr/>
                    <a:lstStyle/>
                    <a:p>
                      <a:pPr algn="r"/>
                      <a:r>
                        <a:rPr lang="en-CA" sz="1200" dirty="0" smtClean="0"/>
                        <a:t>7</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7147">
                <a:tc>
                  <a:txBody>
                    <a:bodyPr/>
                    <a:lstStyle/>
                    <a:p>
                      <a:pPr algn="r"/>
                      <a:r>
                        <a:rPr lang="en-CA" sz="1200" dirty="0" smtClean="0"/>
                        <a:t>8</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17</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7147">
                <a:tc>
                  <a:txBody>
                    <a:bodyPr/>
                    <a:lstStyle/>
                    <a:p>
                      <a:pPr algn="r"/>
                      <a:r>
                        <a:rPr lang="en-CA" sz="1200" dirty="0" smtClean="0"/>
                        <a:t>9</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2787385"/>
              </p:ext>
            </p:extLst>
          </p:nvPr>
        </p:nvGraphicFramePr>
        <p:xfrm>
          <a:off x="4788029" y="2571720"/>
          <a:ext cx="3744411" cy="3017520"/>
        </p:xfrm>
        <a:graphic>
          <a:graphicData uri="http://schemas.openxmlformats.org/drawingml/2006/table">
            <a:tbl>
              <a:tblPr>
                <a:tableStyleId>{2D5ABB26-0587-4C30-8999-92F81FD0307C}</a:tableStyleId>
              </a:tblPr>
              <a:tblGrid>
                <a:gridCol w="340401">
                  <a:extLst>
                    <a:ext uri="{9D8B030D-6E8A-4147-A177-3AD203B41FA5}">
                      <a16:colId xmlns:a16="http://schemas.microsoft.com/office/drawing/2014/main" val="20000"/>
                    </a:ext>
                  </a:extLst>
                </a:gridCol>
                <a:gridCol w="340401">
                  <a:extLst>
                    <a:ext uri="{9D8B030D-6E8A-4147-A177-3AD203B41FA5}">
                      <a16:colId xmlns:a16="http://schemas.microsoft.com/office/drawing/2014/main" val="20001"/>
                    </a:ext>
                  </a:extLst>
                </a:gridCol>
                <a:gridCol w="340401">
                  <a:extLst>
                    <a:ext uri="{9D8B030D-6E8A-4147-A177-3AD203B41FA5}">
                      <a16:colId xmlns:a16="http://schemas.microsoft.com/office/drawing/2014/main" val="20002"/>
                    </a:ext>
                  </a:extLst>
                </a:gridCol>
                <a:gridCol w="340401">
                  <a:extLst>
                    <a:ext uri="{9D8B030D-6E8A-4147-A177-3AD203B41FA5}">
                      <a16:colId xmlns:a16="http://schemas.microsoft.com/office/drawing/2014/main" val="20003"/>
                    </a:ext>
                  </a:extLst>
                </a:gridCol>
                <a:gridCol w="340401">
                  <a:extLst>
                    <a:ext uri="{9D8B030D-6E8A-4147-A177-3AD203B41FA5}">
                      <a16:colId xmlns:a16="http://schemas.microsoft.com/office/drawing/2014/main" val="20004"/>
                    </a:ext>
                  </a:extLst>
                </a:gridCol>
                <a:gridCol w="340401">
                  <a:extLst>
                    <a:ext uri="{9D8B030D-6E8A-4147-A177-3AD203B41FA5}">
                      <a16:colId xmlns:a16="http://schemas.microsoft.com/office/drawing/2014/main" val="20005"/>
                    </a:ext>
                  </a:extLst>
                </a:gridCol>
                <a:gridCol w="340401">
                  <a:extLst>
                    <a:ext uri="{9D8B030D-6E8A-4147-A177-3AD203B41FA5}">
                      <a16:colId xmlns:a16="http://schemas.microsoft.com/office/drawing/2014/main" val="20006"/>
                    </a:ext>
                  </a:extLst>
                </a:gridCol>
                <a:gridCol w="340401">
                  <a:extLst>
                    <a:ext uri="{9D8B030D-6E8A-4147-A177-3AD203B41FA5}">
                      <a16:colId xmlns:a16="http://schemas.microsoft.com/office/drawing/2014/main" val="20007"/>
                    </a:ext>
                  </a:extLst>
                </a:gridCol>
                <a:gridCol w="340401">
                  <a:extLst>
                    <a:ext uri="{9D8B030D-6E8A-4147-A177-3AD203B41FA5}">
                      <a16:colId xmlns:a16="http://schemas.microsoft.com/office/drawing/2014/main" val="20008"/>
                    </a:ext>
                  </a:extLst>
                </a:gridCol>
                <a:gridCol w="340401">
                  <a:extLst>
                    <a:ext uri="{9D8B030D-6E8A-4147-A177-3AD203B41FA5}">
                      <a16:colId xmlns:a16="http://schemas.microsoft.com/office/drawing/2014/main" val="20009"/>
                    </a:ext>
                  </a:extLst>
                </a:gridCol>
                <a:gridCol w="340401">
                  <a:extLst>
                    <a:ext uri="{9D8B030D-6E8A-4147-A177-3AD203B41FA5}">
                      <a16:colId xmlns:a16="http://schemas.microsoft.com/office/drawing/2014/main" val="20010"/>
                    </a:ext>
                  </a:extLst>
                </a:gridCol>
              </a:tblGrid>
              <a:tr h="267147">
                <a:tc>
                  <a:txBody>
                    <a:bodyPr/>
                    <a:lstStyle/>
                    <a:p>
                      <a:pPr algn="r"/>
                      <a:r>
                        <a:rPr lang="en-CA" sz="1200" dirty="0" smtClean="0"/>
                        <a:t>×</a:t>
                      </a:r>
                      <a:endParaRPr lang="en-CA" sz="1200"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7147">
                <a:tc>
                  <a:txBody>
                    <a:bodyPr/>
                    <a:lstStyle/>
                    <a:p>
                      <a:pPr algn="r"/>
                      <a:r>
                        <a:rPr lang="en-CA" sz="1200" dirty="0" smtClean="0"/>
                        <a:t>0</a:t>
                      </a:r>
                      <a:endParaRPr lang="en-CA" sz="1200"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147">
                <a:tc>
                  <a:txBody>
                    <a:bodyPr/>
                    <a:lstStyle/>
                    <a:p>
                      <a:pPr algn="r"/>
                      <a:r>
                        <a:rPr lang="en-CA" sz="1200" dirty="0" smtClean="0"/>
                        <a:t>1</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7147">
                <a:tc>
                  <a:txBody>
                    <a:bodyPr/>
                    <a:lstStyle/>
                    <a:p>
                      <a:pPr algn="r"/>
                      <a:r>
                        <a:rPr lang="en-CA" sz="1200" dirty="0" smtClean="0"/>
                        <a:t>2</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7147">
                <a:tc>
                  <a:txBody>
                    <a:bodyPr/>
                    <a:lstStyle/>
                    <a:p>
                      <a:pPr algn="r"/>
                      <a:r>
                        <a:rPr lang="en-CA" sz="1200" dirty="0" smtClean="0"/>
                        <a:t>3</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27</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7147">
                <a:tc>
                  <a:txBody>
                    <a:bodyPr/>
                    <a:lstStyle/>
                    <a:p>
                      <a:pPr algn="r"/>
                      <a:r>
                        <a:rPr lang="en-CA" sz="1200" dirty="0" smtClean="0"/>
                        <a:t>4</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36</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7147">
                <a:tc>
                  <a:txBody>
                    <a:bodyPr/>
                    <a:lstStyle/>
                    <a:p>
                      <a:pPr algn="r"/>
                      <a:r>
                        <a:rPr lang="en-CA" sz="1200" dirty="0" smtClean="0"/>
                        <a:t>5</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45</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7147">
                <a:tc>
                  <a:txBody>
                    <a:bodyPr/>
                    <a:lstStyle/>
                    <a:p>
                      <a:pPr algn="r"/>
                      <a:r>
                        <a:rPr lang="en-CA" sz="1200" dirty="0" smtClean="0"/>
                        <a:t>6</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54</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7147">
                <a:tc>
                  <a:txBody>
                    <a:bodyPr/>
                    <a:lstStyle/>
                    <a:p>
                      <a:pPr algn="r"/>
                      <a:r>
                        <a:rPr lang="en-CA" sz="1200" dirty="0" smtClean="0"/>
                        <a:t>7</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63</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7147">
                <a:tc>
                  <a:txBody>
                    <a:bodyPr/>
                    <a:lstStyle/>
                    <a:p>
                      <a:pPr algn="r"/>
                      <a:r>
                        <a:rPr lang="en-CA" sz="1200" dirty="0" smtClean="0"/>
                        <a:t>8</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72</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7147">
                <a:tc>
                  <a:txBody>
                    <a:bodyPr/>
                    <a:lstStyle/>
                    <a:p>
                      <a:pPr algn="r"/>
                      <a:r>
                        <a:rPr lang="en-CA" sz="1200" dirty="0" smtClean="0"/>
                        <a:t>9</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81</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70339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With only two possible values of the operands, these truth tables are much simpler:</a:t>
            </a:r>
            <a:endParaRPr lang="en-CA" sz="1800" dirty="0" smtClean="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06818286"/>
              </p:ext>
            </p:extLst>
          </p:nvPr>
        </p:nvGraphicFramePr>
        <p:xfrm>
          <a:off x="971600" y="2780928"/>
          <a:ext cx="3096344" cy="1483360"/>
        </p:xfrm>
        <a:graphic>
          <a:graphicData uri="http://schemas.openxmlformats.org/drawingml/2006/table">
            <a:tbl>
              <a:tblPr>
                <a:tableStyleId>{2D5ABB26-0587-4C30-8999-92F81FD0307C}</a:tableStyleId>
              </a:tblPr>
              <a:tblGrid>
                <a:gridCol w="288032">
                  <a:extLst>
                    <a:ext uri="{9D8B030D-6E8A-4147-A177-3AD203B41FA5}">
                      <a16:colId xmlns:a16="http://schemas.microsoft.com/office/drawing/2014/main" val="20003"/>
                    </a:ext>
                  </a:extLst>
                </a:gridCol>
                <a:gridCol w="864096">
                  <a:extLst>
                    <a:ext uri="{9D8B030D-6E8A-4147-A177-3AD203B41FA5}">
                      <a16:colId xmlns:a16="http://schemas.microsoft.com/office/drawing/2014/main" val="20000"/>
                    </a:ext>
                  </a:extLst>
                </a:gridCol>
                <a:gridCol w="972108">
                  <a:extLst>
                    <a:ext uri="{9D8B030D-6E8A-4147-A177-3AD203B41FA5}">
                      <a16:colId xmlns:a16="http://schemas.microsoft.com/office/drawing/2014/main" val="20001"/>
                    </a:ext>
                  </a:extLst>
                </a:gridCol>
                <a:gridCol w="972108">
                  <a:extLst>
                    <a:ext uri="{9D8B030D-6E8A-4147-A177-3AD203B41FA5}">
                      <a16:colId xmlns:a16="http://schemas.microsoft.com/office/drawing/2014/main" val="20002"/>
                    </a:ext>
                  </a:extLst>
                </a:gridCol>
              </a:tblGrid>
              <a:tr h="370840">
                <a:tc rowSpan="2" gridSpan="2">
                  <a:txBody>
                    <a:bodyPr/>
                    <a:lstStyle/>
                    <a:p>
                      <a:pPr algn="ctr"/>
                      <a:r>
                        <a:rPr lang="en-CA" dirty="0" smtClean="0">
                          <a:latin typeface="Consolas" panose="020B0609020204030204" pitchFamily="49" charset="0"/>
                          <a:cs typeface="Consolas" panose="020B0609020204030204" pitchFamily="49" charset="0"/>
                        </a:rPr>
                        <a:t>x &amp;&amp; y</a:t>
                      </a:r>
                      <a:endParaRPr lang="en-CA" dirty="0">
                        <a:latin typeface="Consolas" panose="020B0609020204030204" pitchFamily="49" charset="0"/>
                        <a:cs typeface="Consolas" panose="020B0609020204030204" pitchFamily="49"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pPr algn="ct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US" dirty="0" smtClean="0">
                          <a:latin typeface="Consolas" panose="020B0609020204030204" pitchFamily="49" charset="0"/>
                          <a:cs typeface="Consolas" panose="020B0609020204030204" pitchFamily="49" charset="0"/>
                        </a:rPr>
                        <a:t>y</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gn="ct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2" vMerge="1">
                  <a:txBody>
                    <a:bodyPr/>
                    <a:lstStyle/>
                    <a:p>
                      <a:pPr algn="ct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rowSpan="2">
                  <a:txBody>
                    <a:bodyPr/>
                    <a:lstStyle/>
                    <a:p>
                      <a:pPr algn="ctr"/>
                      <a:r>
                        <a:rPr lang="en-US" dirty="0" smtClean="0">
                          <a:latin typeface="Consolas" panose="020B0609020204030204" pitchFamily="49" charset="0"/>
                          <a:cs typeface="Consolas" panose="020B0609020204030204" pitchFamily="49" charset="0"/>
                        </a:rPr>
                        <a:t>x</a:t>
                      </a:r>
                      <a:endParaRPr lang="en-CA" dirty="0">
                        <a:latin typeface="Consolas" panose="020B0609020204030204" pitchFamily="49" charset="0"/>
                        <a:cs typeface="Consolas" panose="020B0609020204030204" pitchFamily="49"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vMerge="1">
                  <a:txBody>
                    <a:bodyPr/>
                    <a:lstStyle/>
                    <a:p>
                      <a:pPr algn="ct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71982500"/>
              </p:ext>
            </p:extLst>
          </p:nvPr>
        </p:nvGraphicFramePr>
        <p:xfrm>
          <a:off x="5076056" y="2780928"/>
          <a:ext cx="3096344" cy="1483360"/>
        </p:xfrm>
        <a:graphic>
          <a:graphicData uri="http://schemas.openxmlformats.org/drawingml/2006/table">
            <a:tbl>
              <a:tblPr>
                <a:tableStyleId>{2D5ABB26-0587-4C30-8999-92F81FD0307C}</a:tableStyleId>
              </a:tblPr>
              <a:tblGrid>
                <a:gridCol w="288032">
                  <a:extLst>
                    <a:ext uri="{9D8B030D-6E8A-4147-A177-3AD203B41FA5}">
                      <a16:colId xmlns:a16="http://schemas.microsoft.com/office/drawing/2014/main" val="20003"/>
                    </a:ext>
                  </a:extLst>
                </a:gridCol>
                <a:gridCol w="864096">
                  <a:extLst>
                    <a:ext uri="{9D8B030D-6E8A-4147-A177-3AD203B41FA5}">
                      <a16:colId xmlns:a16="http://schemas.microsoft.com/office/drawing/2014/main" val="20000"/>
                    </a:ext>
                  </a:extLst>
                </a:gridCol>
                <a:gridCol w="972108">
                  <a:extLst>
                    <a:ext uri="{9D8B030D-6E8A-4147-A177-3AD203B41FA5}">
                      <a16:colId xmlns:a16="http://schemas.microsoft.com/office/drawing/2014/main" val="20001"/>
                    </a:ext>
                  </a:extLst>
                </a:gridCol>
                <a:gridCol w="972108">
                  <a:extLst>
                    <a:ext uri="{9D8B030D-6E8A-4147-A177-3AD203B41FA5}">
                      <a16:colId xmlns:a16="http://schemas.microsoft.com/office/drawing/2014/main" val="20002"/>
                    </a:ext>
                  </a:extLst>
                </a:gridCol>
              </a:tblGrid>
              <a:tr h="370840">
                <a:tc rowSpan="2" gridSpan="2">
                  <a:txBody>
                    <a:bodyPr/>
                    <a:lstStyle/>
                    <a:p>
                      <a:pPr algn="ctr"/>
                      <a:r>
                        <a:rPr lang="en-CA" dirty="0" smtClean="0">
                          <a:latin typeface="Consolas" panose="020B0609020204030204" pitchFamily="49" charset="0"/>
                          <a:cs typeface="Consolas" panose="020B0609020204030204" pitchFamily="49" charset="0"/>
                        </a:rPr>
                        <a:t>x || y</a:t>
                      </a:r>
                      <a:endParaRPr lang="en-CA" dirty="0">
                        <a:latin typeface="Consolas" panose="020B0609020204030204" pitchFamily="49" charset="0"/>
                        <a:cs typeface="Consolas" panose="020B0609020204030204" pitchFamily="49"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pPr algn="ct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US" dirty="0" smtClean="0">
                          <a:latin typeface="Consolas" panose="020B0609020204030204" pitchFamily="49" charset="0"/>
                          <a:cs typeface="Consolas" panose="020B0609020204030204" pitchFamily="49" charset="0"/>
                        </a:rPr>
                        <a:t>y</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gn="ct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2" vMerge="1">
                  <a:txBody>
                    <a:bodyPr/>
                    <a:lstStyle/>
                    <a:p>
                      <a:pPr algn="ct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rowSpan="2">
                  <a:txBody>
                    <a:bodyPr/>
                    <a:lstStyle/>
                    <a:p>
                      <a:pPr algn="ctr"/>
                      <a:r>
                        <a:rPr lang="en-US" dirty="0" smtClean="0">
                          <a:latin typeface="Consolas" panose="020B0609020204030204" pitchFamily="49" charset="0"/>
                          <a:cs typeface="Consolas" panose="020B0609020204030204" pitchFamily="49" charset="0"/>
                        </a:rPr>
                        <a:t>x</a:t>
                      </a:r>
                      <a:endParaRPr lang="en-CA" dirty="0">
                        <a:latin typeface="Consolas" panose="020B0609020204030204" pitchFamily="49" charset="0"/>
                        <a:cs typeface="Consolas" panose="020B0609020204030204" pitchFamily="49"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vMerge="1">
                  <a:txBody>
                    <a:bodyPr/>
                    <a:lstStyle/>
                    <a:p>
                      <a:pPr algn="ct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860957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An alternate form is to consider all values of the operands:</a:t>
            </a:r>
            <a:endParaRPr lang="en-CA" sz="1800" dirty="0" smtClean="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35984974"/>
              </p:ext>
            </p:extLst>
          </p:nvPr>
        </p:nvGraphicFramePr>
        <p:xfrm>
          <a:off x="2001484" y="2420888"/>
          <a:ext cx="4874772" cy="1854200"/>
        </p:xfrm>
        <a:graphic>
          <a:graphicData uri="http://schemas.openxmlformats.org/drawingml/2006/table">
            <a:tbl>
              <a:tblPr>
                <a:tableStyleId>{2D5ABB26-0587-4C30-8999-92F81FD0307C}</a:tableStyleId>
              </a:tblPr>
              <a:tblGrid>
                <a:gridCol w="850849">
                  <a:extLst>
                    <a:ext uri="{9D8B030D-6E8A-4147-A177-3AD203B41FA5}">
                      <a16:colId xmlns:a16="http://schemas.microsoft.com/office/drawing/2014/main" val="20000"/>
                    </a:ext>
                  </a:extLst>
                </a:gridCol>
                <a:gridCol w="850849">
                  <a:extLst>
                    <a:ext uri="{9D8B030D-6E8A-4147-A177-3AD203B41FA5}">
                      <a16:colId xmlns:a16="http://schemas.microsoft.com/office/drawing/2014/main" val="20001"/>
                    </a:ext>
                  </a:extLst>
                </a:gridCol>
                <a:gridCol w="1586537">
                  <a:extLst>
                    <a:ext uri="{9D8B030D-6E8A-4147-A177-3AD203B41FA5}">
                      <a16:colId xmlns:a16="http://schemas.microsoft.com/office/drawing/2014/main" val="20002"/>
                    </a:ext>
                  </a:extLst>
                </a:gridCol>
                <a:gridCol w="1586537">
                  <a:extLst>
                    <a:ext uri="{9D8B030D-6E8A-4147-A177-3AD203B41FA5}">
                      <a16:colId xmlns:a16="http://schemas.microsoft.com/office/drawing/2014/main" val="20003"/>
                    </a:ext>
                  </a:extLst>
                </a:gridCol>
              </a:tblGrid>
              <a:tr h="370840">
                <a:tc>
                  <a:txBody>
                    <a:bodyPr/>
                    <a:lstStyle/>
                    <a:p>
                      <a:pPr algn="ctr"/>
                      <a:r>
                        <a:rPr lang="en-CA" i="0" dirty="0" smtClean="0">
                          <a:latin typeface="Consolas" panose="020B0609020204030204" pitchFamily="49" charset="0"/>
                          <a:cs typeface="Consolas" panose="020B0609020204030204" pitchFamily="49" charset="0"/>
                        </a:rPr>
                        <a:t>x</a:t>
                      </a:r>
                      <a:endParaRPr lang="en-CA" i="0" cap="small" baseline="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0" dirty="0" smtClean="0">
                          <a:latin typeface="Consolas" panose="020B0609020204030204" pitchFamily="49" charset="0"/>
                          <a:cs typeface="Consolas" panose="020B0609020204030204" pitchFamily="49" charset="0"/>
                        </a:rPr>
                        <a:t>y</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i="0" dirty="0" smtClean="0">
                          <a:latin typeface="Consolas" panose="020B0609020204030204" pitchFamily="49" charset="0"/>
                          <a:cs typeface="Consolas" panose="020B0609020204030204" pitchFamily="49" charset="0"/>
                        </a:rPr>
                        <a:t>x &amp;&amp; y</a:t>
                      </a:r>
                      <a:endParaRPr lang="en-CA" i="0" cap="small" baseline="0"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i="0" dirty="0" smtClean="0">
                          <a:latin typeface="Consolas" panose="020B0609020204030204" pitchFamily="49" charset="0"/>
                          <a:cs typeface="Consolas" panose="020B0609020204030204" pitchFamily="49" charset="0"/>
                        </a:rPr>
                        <a:t>x ||</a:t>
                      </a:r>
                      <a:r>
                        <a:rPr lang="en-CA" i="0" cap="small" baseline="0" dirty="0" smtClean="0">
                          <a:latin typeface="Consolas" panose="020B0609020204030204" pitchFamily="49" charset="0"/>
                          <a:cs typeface="Consolas" panose="020B0609020204030204" pitchFamily="49" charset="0"/>
                        </a:rPr>
                        <a:t> </a:t>
                      </a:r>
                      <a:r>
                        <a:rPr lang="en-CA" i="0" dirty="0" smtClean="0">
                          <a:latin typeface="Consolas" panose="020B0609020204030204" pitchFamily="49" charset="0"/>
                          <a:cs typeface="Consolas" panose="020B0609020204030204" pitchFamily="49" charset="0"/>
                        </a:rPr>
                        <a:t>y</a:t>
                      </a:r>
                      <a:endParaRPr lang="en-CA" i="0" cap="small" baseline="0" dirty="0" smtClean="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797694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r>
              <a:rPr lang="en-US" dirty="0" smtClean="0"/>
              <a:t>We have seen that the condition of a logical statement may be:</a:t>
            </a:r>
          </a:p>
          <a:p>
            <a:pPr marL="857250" lvl="1" indent="-457200">
              <a:buFont typeface="+mj-lt"/>
              <a:buAutoNum type="arabicPeriod"/>
            </a:pPr>
            <a:r>
              <a:rPr lang="en-US" dirty="0" smtClean="0"/>
              <a:t>A comparison operation, or</a:t>
            </a:r>
          </a:p>
          <a:p>
            <a:pPr marL="857250" lvl="1" indent="-457200">
              <a:buFont typeface="+mj-lt"/>
              <a:buAutoNum type="arabicPeriod"/>
            </a:pPr>
            <a:r>
              <a:rPr lang="en-US" dirty="0" smtClean="0"/>
              <a:t>Two comparison operations joined by </a:t>
            </a:r>
            <a:r>
              <a:rPr lang="en-US" dirty="0" smtClean="0">
                <a:latin typeface="Consolas" panose="020B0609020204030204" pitchFamily="49" charset="0"/>
              </a:rPr>
              <a:t>&amp;&amp;</a:t>
            </a:r>
            <a:r>
              <a:rPr lang="en-US" dirty="0" smtClean="0"/>
              <a:t> or </a:t>
            </a:r>
            <a:r>
              <a:rPr lang="en-US" dirty="0" smtClean="0">
                <a:latin typeface="Consolas" panose="020B0609020204030204" pitchFamily="49" charset="0"/>
              </a:rPr>
              <a:t>||</a:t>
            </a:r>
            <a:endParaRPr lang="en-US" dirty="0" smtClean="0"/>
          </a:p>
          <a:p>
            <a:pPr marL="857250" lvl="1" indent="-457200">
              <a:buFont typeface="+mj-lt"/>
              <a:buAutoNum type="arabicPeriod"/>
            </a:pPr>
            <a:endParaRPr lang="en-US" dirty="0"/>
          </a:p>
          <a:p>
            <a:r>
              <a:rPr lang="en-US" dirty="0" smtClean="0"/>
              <a:t>More generally, a logical expression may be:</a:t>
            </a:r>
          </a:p>
          <a:p>
            <a:pPr marL="857250" lvl="1" indent="-457200">
              <a:buFont typeface="+mj-lt"/>
              <a:buAutoNum type="arabicPeriod"/>
            </a:pPr>
            <a:r>
              <a:rPr lang="en-US" dirty="0" smtClean="0"/>
              <a:t>The Boolean literals </a:t>
            </a:r>
            <a:r>
              <a:rPr lang="en-US" dirty="0" smtClean="0">
                <a:latin typeface="Consolas" panose="020B0609020204030204" pitchFamily="49" charset="0"/>
              </a:rPr>
              <a:t>true</a:t>
            </a:r>
            <a:r>
              <a:rPr lang="en-US" dirty="0" smtClean="0"/>
              <a:t> or </a:t>
            </a:r>
            <a:r>
              <a:rPr lang="en-US" dirty="0" smtClean="0">
                <a:latin typeface="Consolas" panose="020B0609020204030204" pitchFamily="49" charset="0"/>
              </a:rPr>
              <a:t>false</a:t>
            </a:r>
            <a:r>
              <a:rPr lang="en-US" dirty="0" smtClean="0"/>
              <a:t>,</a:t>
            </a:r>
          </a:p>
          <a:p>
            <a:pPr marL="857250" lvl="1" indent="-457200">
              <a:buFont typeface="+mj-lt"/>
              <a:buAutoNum type="arabicPeriod"/>
            </a:pPr>
            <a:r>
              <a:rPr lang="en-US" dirty="0" smtClean="0"/>
              <a:t>A local variable of type </a:t>
            </a:r>
            <a:r>
              <a:rPr lang="en-US" dirty="0" smtClean="0">
                <a:latin typeface="Consolas" panose="020B0609020204030204" pitchFamily="49" charset="0"/>
              </a:rPr>
              <a:t>bool</a:t>
            </a:r>
            <a:r>
              <a:rPr lang="en-US" dirty="0" smtClean="0"/>
              <a:t>,</a:t>
            </a:r>
            <a:endParaRPr lang="en-US" dirty="0"/>
          </a:p>
          <a:p>
            <a:pPr marL="857250" lvl="1" indent="-457200">
              <a:buFont typeface="+mj-lt"/>
              <a:buAutoNum type="arabicPeriod"/>
            </a:pPr>
            <a:r>
              <a:rPr lang="en-US" dirty="0"/>
              <a:t>A </a:t>
            </a:r>
            <a:r>
              <a:rPr lang="en-US" dirty="0" smtClean="0"/>
              <a:t>comparison operation, or</a:t>
            </a:r>
            <a:endParaRPr lang="en-US" dirty="0"/>
          </a:p>
          <a:p>
            <a:pPr marL="857250" lvl="1" indent="-457200">
              <a:buFont typeface="+mj-lt"/>
              <a:buAutoNum type="arabicPeriod"/>
            </a:pPr>
            <a:r>
              <a:rPr lang="en-US" dirty="0" smtClean="0"/>
              <a:t>Two logical expressions joined </a:t>
            </a:r>
            <a:r>
              <a:rPr lang="en-US" dirty="0"/>
              <a:t>by </a:t>
            </a:r>
            <a:r>
              <a:rPr lang="en-US" dirty="0">
                <a:latin typeface="Consolas" panose="020B0609020204030204" pitchFamily="49" charset="0"/>
              </a:rPr>
              <a:t>&amp;&amp;</a:t>
            </a:r>
            <a:r>
              <a:rPr lang="en-US" dirty="0"/>
              <a:t> or </a:t>
            </a:r>
            <a:r>
              <a:rPr lang="en-US" dirty="0" smtClean="0">
                <a:latin typeface="Consolas" panose="020B0609020204030204" pitchFamily="49" charset="0"/>
              </a:rPr>
              <a:t>||</a:t>
            </a:r>
            <a:endParaRPr lang="en-US" dirty="0"/>
          </a:p>
        </p:txBody>
      </p:sp>
    </p:spTree>
    <p:custDataLst>
      <p:tags r:id="rId1"/>
    </p:custDataLst>
    <p:extLst>
      <p:ext uri="{BB962C8B-B14F-4D97-AF65-F5344CB8AC3E}">
        <p14:creationId xmlns:p14="http://schemas.microsoft.com/office/powerpoint/2010/main" val="424378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r>
              <a:rPr lang="en-US" dirty="0" smtClean="0"/>
              <a:t>For example, our program may have:</a:t>
            </a:r>
          </a:p>
          <a:p>
            <a:pPr marL="0" indent="0">
              <a:buNone/>
            </a:pPr>
            <a:r>
              <a:rPr lang="en-US" sz="1400" dirty="0" smtClean="0">
                <a:latin typeface="Consolas" panose="020B0609020204030204" pitchFamily="49" charset="0"/>
              </a:rPr>
              <a:t>	bool </a:t>
            </a:r>
            <a:r>
              <a:rPr lang="en-US" sz="1400" dirty="0" err="1" smtClean="0">
                <a:latin typeface="Consolas" panose="020B0609020204030204" pitchFamily="49" charset="0"/>
              </a:rPr>
              <a:t>is_valid</a:t>
            </a:r>
            <a:r>
              <a:rPr lang="en-US" sz="1400" dirty="0" smtClean="0">
                <a:latin typeface="Consolas" panose="020B0609020204030204" pitchFamily="49" charset="0"/>
              </a:rPr>
              <a:t>{true};</a:t>
            </a:r>
          </a:p>
          <a:p>
            <a:pPr marL="0" indent="0">
              <a:buNone/>
            </a:pPr>
            <a:r>
              <a:rPr lang="en-US" sz="1400" dirty="0" smtClean="0">
                <a:latin typeface="Consolas" panose="020B0609020204030204" pitchFamily="49" charset="0"/>
              </a:rPr>
              <a:t>	bool </a:t>
            </a:r>
            <a:r>
              <a:rPr lang="en-US" sz="1400" dirty="0" err="1" smtClean="0">
                <a:latin typeface="Consolas" panose="020B0609020204030204" pitchFamily="49" charset="0"/>
              </a:rPr>
              <a:t>is_found</a:t>
            </a:r>
            <a:r>
              <a:rPr lang="en-US" sz="1400" dirty="0" smtClean="0">
                <a:latin typeface="Consolas" panose="020B0609020204030204" pitchFamily="49" charset="0"/>
              </a:rPr>
              <a:t>{false};</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 	double x{};</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double y{}</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double z{};</a:t>
            </a:r>
          </a:p>
          <a:p>
            <a:pPr marL="0" indent="0">
              <a:buNone/>
            </a:pPr>
            <a:endParaRPr lang="en-US" sz="1400" dirty="0">
              <a:latin typeface="Consolas" panose="020B0609020204030204" pitchFamily="49" charset="0"/>
            </a:endParaRPr>
          </a:p>
          <a:p>
            <a:pPr marL="0" indent="0">
              <a:buNone/>
            </a:pPr>
            <a:r>
              <a:rPr lang="en-US" sz="1400" dirty="0" smtClean="0">
                <a:latin typeface="Consolas" panose="020B0609020204030204" pitchFamily="49" charset="0"/>
              </a:rPr>
              <a:t>	// Do something...</a:t>
            </a:r>
          </a:p>
          <a:p>
            <a:pPr marL="0" indent="0">
              <a:buNone/>
            </a:pPr>
            <a:endParaRPr lang="en-US" sz="1400" dirty="0" smtClean="0">
              <a:latin typeface="Consolas" panose="020B0609020204030204" pitchFamily="49" charset="0"/>
            </a:endParaRP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if ( </a:t>
            </a:r>
            <a:r>
              <a:rPr lang="en-US" sz="1400" dirty="0" err="1" smtClean="0">
                <a:latin typeface="Consolas" panose="020B0609020204030204" pitchFamily="49" charset="0"/>
              </a:rPr>
              <a:t>is_valid</a:t>
            </a:r>
            <a:r>
              <a:rPr lang="en-US" sz="1400" dirty="0" smtClean="0">
                <a:latin typeface="Consolas" panose="020B0609020204030204" pitchFamily="49" charset="0"/>
              </a:rPr>
              <a:t> || ((((x &gt; 3) &amp;&amp; (x &lt; 12.5)) || (y &lt; z)) &amp;&amp; </a:t>
            </a:r>
            <a:r>
              <a:rPr lang="en-US" sz="1400" dirty="0" err="1" smtClean="0">
                <a:latin typeface="Consolas" panose="020B0609020204030204" pitchFamily="49" charset="0"/>
              </a:rPr>
              <a:t>is_found</a:t>
            </a:r>
            <a:r>
              <a:rPr lang="en-US" sz="1400" dirty="0" smtClean="0">
                <a:latin typeface="Consolas" panose="020B0609020204030204" pitchFamily="49" charset="0"/>
              </a:rPr>
              <a:t>) ) {</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    // Do something specific to this condition</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a:t>
            </a:r>
          </a:p>
          <a:p>
            <a:pPr marL="0" indent="0">
              <a:buNone/>
            </a:pPr>
            <a:endParaRPr lang="en-US" sz="1400" dirty="0">
              <a:latin typeface="Consolas" panose="020B0609020204030204" pitchFamily="49" charset="0"/>
            </a:endParaRPr>
          </a:p>
          <a:p>
            <a:r>
              <a:rPr lang="en-US" dirty="0" smtClean="0"/>
              <a:t>In general, it will never be this complicated, but it is just like an arithmetic expression:</a:t>
            </a:r>
          </a:p>
          <a:p>
            <a:pPr marL="0" indent="0">
              <a:buNone/>
            </a:pPr>
            <a:r>
              <a:rPr lang="en-US" dirty="0"/>
              <a:t>	</a:t>
            </a:r>
            <a:r>
              <a:rPr lang="en-US" dirty="0" smtClean="0">
                <a:latin typeface="Consolas" panose="020B0609020204030204" pitchFamily="49" charset="0"/>
              </a:rPr>
              <a:t>u = a*((b + c)*d + e);</a:t>
            </a:r>
            <a:endParaRPr lang="en-US" dirty="0">
              <a:latin typeface="Consolas" panose="020B0609020204030204" pitchFamily="49" charset="0"/>
            </a:endParaRPr>
          </a:p>
          <a:p>
            <a:pPr marL="0" indent="0">
              <a:buNone/>
            </a:pPr>
            <a:endParaRPr lang="en-US" dirty="0"/>
          </a:p>
          <a:p>
            <a:pPr marL="0" indent="0">
              <a:buNone/>
            </a:pPr>
            <a:r>
              <a:rPr lang="en-US" dirty="0">
                <a:latin typeface="Consolas" panose="020B0609020204030204" pitchFamily="49" charset="0"/>
              </a:rPr>
              <a:t>	</a:t>
            </a:r>
            <a:endParaRPr lang="en-CA" dirty="0"/>
          </a:p>
        </p:txBody>
      </p:sp>
    </p:spTree>
    <p:custDataLst>
      <p:tags r:id="rId1"/>
    </p:custDataLst>
    <p:extLst>
      <p:ext uri="{BB962C8B-B14F-4D97-AF65-F5344CB8AC3E}">
        <p14:creationId xmlns:p14="http://schemas.microsoft.com/office/powerpoint/2010/main" val="3494632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a:t>S</a:t>
            </a:r>
            <a:r>
              <a:rPr lang="en-CA" dirty="0" smtClean="0"/>
              <a:t>ee the need for asking if more than one condition is satisfied</a:t>
            </a:r>
          </a:p>
          <a:p>
            <a:pPr lvl="2"/>
            <a:r>
              <a:rPr lang="en-CA" dirty="0" smtClean="0"/>
              <a:t>The unit pulse function</a:t>
            </a:r>
          </a:p>
          <a:p>
            <a:pPr lvl="1"/>
            <a:r>
              <a:rPr lang="en-CA" dirty="0" smtClean="0"/>
              <a:t>Describe the binary logical </a:t>
            </a:r>
            <a:r>
              <a:rPr lang="en-CA" cap="small" dirty="0" smtClean="0"/>
              <a:t>and</a:t>
            </a:r>
            <a:r>
              <a:rPr lang="en-CA" dirty="0" smtClean="0"/>
              <a:t> and </a:t>
            </a:r>
            <a:r>
              <a:rPr lang="en-CA" cap="small" dirty="0" smtClean="0"/>
              <a:t>or</a:t>
            </a:r>
            <a:r>
              <a:rPr lang="en-CA" dirty="0" smtClean="0"/>
              <a:t> operators</a:t>
            </a:r>
          </a:p>
          <a:p>
            <a:pPr lvl="1"/>
            <a:r>
              <a:rPr lang="en-CA" dirty="0" smtClean="0"/>
              <a:t>Introduce truth tables</a:t>
            </a:r>
          </a:p>
          <a:p>
            <a:pPr lvl="1"/>
            <a:r>
              <a:rPr lang="en-CA" dirty="0" smtClean="0"/>
              <a:t>Describe chaining numerous logical expressions</a:t>
            </a:r>
          </a:p>
          <a:p>
            <a:pPr lvl="1"/>
            <a:r>
              <a:rPr lang="en-CA" dirty="0" smtClean="0"/>
              <a:t>Describe short-circuit evaluation</a:t>
            </a:r>
          </a:p>
          <a:p>
            <a:pPr lvl="1"/>
            <a:r>
              <a:rPr lang="en-CA" dirty="0" smtClean="0"/>
              <a:t>Describe the unary logical negation (</a:t>
            </a:r>
            <a:r>
              <a:rPr lang="en-CA" cap="small" dirty="0" smtClean="0"/>
              <a:t>not</a:t>
            </a:r>
            <a:r>
              <a:rPr lang="en-CA" dirty="0" smtClean="0"/>
              <a:t>)</a:t>
            </a:r>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r>
              <a:rPr lang="en-US" dirty="0" smtClean="0"/>
              <a:t>If there are many conditions that must be </a:t>
            </a:r>
            <a:r>
              <a:rPr lang="en-US" dirty="0" smtClean="0">
                <a:latin typeface="Consolas" panose="020B0609020204030204" pitchFamily="49" charset="0"/>
              </a:rPr>
              <a:t>true</a:t>
            </a:r>
            <a:r>
              <a:rPr lang="en-US" dirty="0" smtClean="0"/>
              <a:t>,</a:t>
            </a:r>
          </a:p>
          <a:p>
            <a:pPr marL="0" indent="0">
              <a:buNone/>
            </a:pPr>
            <a:r>
              <a:rPr lang="en-US" dirty="0" smtClean="0"/>
              <a:t>          you can string these together with </a:t>
            </a:r>
            <a:r>
              <a:rPr lang="en-US" dirty="0" smtClean="0">
                <a:latin typeface="Consolas" panose="020B0609020204030204" pitchFamily="49" charset="0"/>
              </a:rPr>
              <a:t>&amp;&amp;</a:t>
            </a:r>
            <a:r>
              <a:rPr lang="en-US" dirty="0" smtClean="0"/>
              <a:t>:</a:t>
            </a:r>
          </a:p>
          <a:p>
            <a:pPr marL="0" indent="0">
              <a:buNone/>
            </a:pPr>
            <a:r>
              <a:rPr lang="en-US" sz="1600" dirty="0" smtClean="0">
                <a:latin typeface="Consolas" panose="020B0609020204030204" pitchFamily="49" charset="0"/>
              </a:rPr>
              <a:t>	if ( </a:t>
            </a:r>
            <a:r>
              <a:rPr lang="en-US" sz="1600" b="1" dirty="0" smtClean="0">
                <a:solidFill>
                  <a:srgbClr val="FF0000"/>
                </a:solidFill>
                <a:latin typeface="Consolas" panose="020B0609020204030204" pitchFamily="49" charset="0"/>
              </a:rPr>
              <a:t>(w &gt; 0.0) </a:t>
            </a:r>
            <a:r>
              <a:rPr lang="en-US" sz="1600" dirty="0" smtClean="0">
                <a:latin typeface="Consolas" panose="020B0609020204030204" pitchFamily="49" charset="0"/>
              </a:rPr>
              <a:t>&amp;&amp; </a:t>
            </a:r>
            <a:r>
              <a:rPr lang="en-US" sz="1600" b="1" dirty="0" smtClean="0">
                <a:solidFill>
                  <a:srgbClr val="FF0000"/>
                </a:solidFill>
                <a:latin typeface="Consolas" panose="020B0609020204030204" pitchFamily="49" charset="0"/>
              </a:rPr>
              <a:t>(x &gt; 0.0) </a:t>
            </a:r>
            <a:r>
              <a:rPr lang="en-US" sz="1600" dirty="0" smtClean="0">
                <a:latin typeface="Consolas" panose="020B0609020204030204" pitchFamily="49" charset="0"/>
              </a:rPr>
              <a:t>&amp;&amp; </a:t>
            </a:r>
            <a:r>
              <a:rPr lang="en-US" sz="1600" b="1" dirty="0" smtClean="0">
                <a:solidFill>
                  <a:srgbClr val="FF0000"/>
                </a:solidFill>
                <a:latin typeface="Consolas" panose="020B0609020204030204" pitchFamily="49" charset="0"/>
              </a:rPr>
              <a:t>(y &gt; 0.0)</a:t>
            </a:r>
            <a:r>
              <a:rPr lang="en-US" sz="1600" dirty="0" smtClean="0">
                <a:latin typeface="Consolas" panose="020B0609020204030204" pitchFamily="49" charset="0"/>
              </a:rPr>
              <a:t> &amp;&amp; </a:t>
            </a:r>
            <a:r>
              <a:rPr lang="en-US" sz="1600" b="1" dirty="0" smtClean="0">
                <a:solidFill>
                  <a:srgbClr val="FF0000"/>
                </a:solidFill>
                <a:latin typeface="Consolas" panose="020B0609020204030204" pitchFamily="49" charset="0"/>
              </a:rPr>
              <a:t>(z &gt; 0.0) </a:t>
            </a:r>
            <a:r>
              <a:rPr lang="en-US" sz="1600" dirty="0" smtClean="0">
                <a:latin typeface="Consolas" panose="020B0609020204030204" pitchFamily="49" charset="0"/>
              </a:rPr>
              <a:t>) {</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 	    // Do something specific to this condition</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a:t>
            </a:r>
          </a:p>
          <a:p>
            <a:pPr marL="0" indent="0">
              <a:buNone/>
            </a:pPr>
            <a:endParaRPr lang="en-US" sz="1400" dirty="0">
              <a:latin typeface="Consolas" panose="020B0609020204030204" pitchFamily="49" charset="0"/>
            </a:endParaRPr>
          </a:p>
          <a:p>
            <a:r>
              <a:rPr lang="en-US" dirty="0"/>
              <a:t>If there are many conditions </a:t>
            </a:r>
            <a:r>
              <a:rPr lang="en-US" dirty="0" smtClean="0"/>
              <a:t>of which only one need be </a:t>
            </a:r>
            <a:r>
              <a:rPr lang="en-US" dirty="0" smtClean="0">
                <a:latin typeface="Consolas" panose="020B0609020204030204" pitchFamily="49" charset="0"/>
              </a:rPr>
              <a:t>true</a:t>
            </a:r>
            <a:r>
              <a:rPr lang="en-US" dirty="0" smtClean="0"/>
              <a:t>,</a:t>
            </a:r>
          </a:p>
          <a:p>
            <a:pPr marL="0" indent="0">
              <a:buNone/>
            </a:pPr>
            <a:r>
              <a:rPr lang="en-US" dirty="0"/>
              <a:t> </a:t>
            </a:r>
            <a:r>
              <a:rPr lang="en-US" dirty="0" smtClean="0"/>
              <a:t>         you </a:t>
            </a:r>
            <a:r>
              <a:rPr lang="en-US" dirty="0"/>
              <a:t>can string these together with </a:t>
            </a:r>
            <a:r>
              <a:rPr lang="en-US" dirty="0" smtClean="0">
                <a:latin typeface="Consolas" panose="020B0609020204030204" pitchFamily="49" charset="0"/>
              </a:rPr>
              <a:t>||</a:t>
            </a:r>
            <a:r>
              <a:rPr lang="en-US" dirty="0" smtClean="0"/>
              <a:t>:</a:t>
            </a:r>
            <a:endParaRPr lang="en-US" dirty="0"/>
          </a:p>
          <a:p>
            <a:pPr marL="0" indent="0">
              <a:buNone/>
            </a:pPr>
            <a:r>
              <a:rPr lang="en-US" sz="1600" dirty="0" smtClean="0">
                <a:latin typeface="Consolas" panose="020B0609020204030204" pitchFamily="49" charset="0"/>
              </a:rPr>
              <a:t>	if </a:t>
            </a:r>
            <a:r>
              <a:rPr lang="en-US" sz="1600" dirty="0">
                <a:latin typeface="Consolas" panose="020B0609020204030204" pitchFamily="49" charset="0"/>
              </a:rPr>
              <a:t>( </a:t>
            </a:r>
            <a:r>
              <a:rPr lang="en-US" sz="1600" b="1" dirty="0">
                <a:solidFill>
                  <a:srgbClr val="FF0000"/>
                </a:solidFill>
                <a:latin typeface="Consolas" panose="020B0609020204030204" pitchFamily="49" charset="0"/>
              </a:rPr>
              <a:t>(w &gt; 0.0) </a:t>
            </a:r>
            <a:r>
              <a:rPr lang="en-US" sz="1600" dirty="0" smtClean="0">
                <a:latin typeface="Consolas" panose="020B0609020204030204" pitchFamily="49" charset="0"/>
              </a:rPr>
              <a:t>|| </a:t>
            </a:r>
            <a:r>
              <a:rPr lang="en-US" sz="1600" b="1" dirty="0">
                <a:solidFill>
                  <a:srgbClr val="FF0000"/>
                </a:solidFill>
                <a:latin typeface="Consolas" panose="020B0609020204030204" pitchFamily="49" charset="0"/>
              </a:rPr>
              <a:t>(x &gt; 0.0)</a:t>
            </a:r>
            <a:r>
              <a:rPr lang="en-US" sz="1600" dirty="0">
                <a:latin typeface="Consolas" panose="020B0609020204030204" pitchFamily="49" charset="0"/>
              </a:rPr>
              <a:t> </a:t>
            </a:r>
            <a:r>
              <a:rPr lang="en-US" sz="1600" dirty="0" smtClean="0">
                <a:latin typeface="Consolas" panose="020B0609020204030204" pitchFamily="49" charset="0"/>
              </a:rPr>
              <a:t>|| </a:t>
            </a:r>
            <a:r>
              <a:rPr lang="en-US" sz="1600" b="1" dirty="0">
                <a:solidFill>
                  <a:srgbClr val="FF0000"/>
                </a:solidFill>
                <a:latin typeface="Consolas" panose="020B0609020204030204" pitchFamily="49" charset="0"/>
              </a:rPr>
              <a:t>(y &gt; 0.0) </a:t>
            </a:r>
            <a:r>
              <a:rPr lang="en-US" sz="1600" dirty="0" smtClean="0">
                <a:latin typeface="Consolas" panose="020B0609020204030204" pitchFamily="49" charset="0"/>
              </a:rPr>
              <a:t>|| </a:t>
            </a:r>
            <a:r>
              <a:rPr lang="en-US" sz="1600" b="1" dirty="0">
                <a:solidFill>
                  <a:srgbClr val="FF0000"/>
                </a:solidFill>
                <a:latin typeface="Consolas" panose="020B0609020204030204" pitchFamily="49" charset="0"/>
              </a:rPr>
              <a:t>(z &gt; 0.0) </a:t>
            </a:r>
            <a:r>
              <a:rPr lang="en-US" sz="1600" dirty="0">
                <a:latin typeface="Consolas" panose="020B0609020204030204" pitchFamily="49" charset="0"/>
              </a:rPr>
              <a:t>) {</a:t>
            </a:r>
          </a:p>
          <a:p>
            <a:pPr marL="0" indent="0">
              <a:buNone/>
            </a:pPr>
            <a:r>
              <a:rPr lang="en-US" sz="1600" dirty="0">
                <a:latin typeface="Consolas" panose="020B0609020204030204" pitchFamily="49" charset="0"/>
              </a:rPr>
              <a:t>  	    // Do something specific to this condition</a:t>
            </a:r>
          </a:p>
          <a:p>
            <a:pPr marL="0" indent="0">
              <a:buNone/>
            </a:pPr>
            <a:r>
              <a:rPr lang="en-US" sz="1600" dirty="0">
                <a:latin typeface="Consolas" panose="020B0609020204030204" pitchFamily="49" charset="0"/>
              </a:rPr>
              <a:t>	</a:t>
            </a:r>
            <a:r>
              <a:rPr lang="en-US" sz="1600" dirty="0" smtClean="0">
                <a:latin typeface="Consolas" panose="020B0609020204030204" pitchFamily="49" charset="0"/>
              </a:rPr>
              <a:t>}</a:t>
            </a:r>
            <a:endParaRPr lang="en-US" sz="16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3989142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r>
              <a:rPr lang="en-US" dirty="0" smtClean="0"/>
              <a:t>If you are mixing such conditions, use parentheses to be clear:</a:t>
            </a:r>
            <a:endParaRPr lang="en-US" dirty="0"/>
          </a:p>
          <a:p>
            <a:pPr marL="0" indent="0">
              <a:buNone/>
            </a:pPr>
            <a:r>
              <a:rPr lang="en-US" sz="1400" dirty="0">
                <a:latin typeface="Consolas" panose="020B0609020204030204" pitchFamily="49" charset="0"/>
              </a:rPr>
              <a:t>	if ( </a:t>
            </a:r>
            <a:r>
              <a:rPr lang="en-US" sz="1400" dirty="0" smtClean="0">
                <a:latin typeface="Consolas" panose="020B0609020204030204" pitchFamily="49" charset="0"/>
              </a:rPr>
              <a:t>((x </a:t>
            </a:r>
            <a:r>
              <a:rPr lang="en-US" sz="1400" dirty="0">
                <a:latin typeface="Consolas" panose="020B0609020204030204" pitchFamily="49" charset="0"/>
              </a:rPr>
              <a:t>&gt; 0.0) </a:t>
            </a:r>
            <a:r>
              <a:rPr lang="en-US" sz="1400" dirty="0" smtClean="0">
                <a:latin typeface="Consolas" panose="020B0609020204030204" pitchFamily="49" charset="0"/>
              </a:rPr>
              <a:t>&amp;&amp; (x &lt; 1.0)) || ((y </a:t>
            </a:r>
            <a:r>
              <a:rPr lang="en-US" sz="1400" dirty="0">
                <a:latin typeface="Consolas" panose="020B0609020204030204" pitchFamily="49" charset="0"/>
              </a:rPr>
              <a:t>&gt; 0.0) </a:t>
            </a:r>
            <a:r>
              <a:rPr lang="en-US" sz="1400" dirty="0" smtClean="0">
                <a:latin typeface="Consolas" panose="020B0609020204030204" pitchFamily="49" charset="0"/>
              </a:rPr>
              <a:t>&amp;&amp; (y &lt; 1.0)) </a:t>
            </a:r>
            <a:r>
              <a:rPr lang="en-US" sz="1400" dirty="0">
                <a:latin typeface="Consolas" panose="020B0609020204030204" pitchFamily="49" charset="0"/>
              </a:rPr>
              <a:t>) {</a:t>
            </a:r>
          </a:p>
          <a:p>
            <a:pPr marL="0" indent="0">
              <a:buNone/>
            </a:pPr>
            <a:r>
              <a:rPr lang="en-US" sz="1400" dirty="0">
                <a:latin typeface="Consolas" panose="020B0609020204030204" pitchFamily="49" charset="0"/>
              </a:rPr>
              <a:t>  	    // Do something specific to this condition</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a:t>
            </a:r>
          </a:p>
          <a:p>
            <a:pPr marL="0" indent="0">
              <a:buNone/>
            </a:pPr>
            <a:endParaRPr lang="en-US" sz="1400" dirty="0" smtClean="0">
              <a:latin typeface="Consolas" panose="020B0609020204030204" pitchFamily="49" charset="0"/>
            </a:endParaRPr>
          </a:p>
          <a:p>
            <a:pPr marL="0" indent="0">
              <a:buNone/>
            </a:pPr>
            <a:r>
              <a:rPr lang="en-US" sz="1400" dirty="0">
                <a:latin typeface="Consolas" panose="020B0609020204030204" pitchFamily="49" charset="0"/>
              </a:rPr>
              <a:t>	if ( x&gt;0.0&amp;&amp;x&lt;1.0||y&gt;0.0&amp;&amp;y&lt;1.0 ) {</a:t>
            </a:r>
          </a:p>
          <a:p>
            <a:pPr marL="0" indent="0">
              <a:buNone/>
            </a:pPr>
            <a:r>
              <a:rPr lang="en-US" sz="1400" dirty="0">
                <a:latin typeface="Consolas" panose="020B0609020204030204" pitchFamily="49" charset="0"/>
              </a:rPr>
              <a:t>  	    // Do something specific to this condition</a:t>
            </a:r>
          </a:p>
          <a:p>
            <a:pPr marL="0" indent="0">
              <a:buNone/>
            </a:pPr>
            <a:r>
              <a:rPr lang="en-US" sz="1400" dirty="0">
                <a:latin typeface="Consolas" panose="020B0609020204030204" pitchFamily="49" charset="0"/>
              </a:rPr>
              <a:t>	}</a:t>
            </a:r>
          </a:p>
          <a:p>
            <a:pPr marL="0" indent="0">
              <a:buNone/>
            </a:pPr>
            <a:endParaRPr lang="en-US" sz="1400" dirty="0" smtClean="0">
              <a:latin typeface="Consolas" panose="020B0609020204030204" pitchFamily="49" charset="0"/>
            </a:endParaRPr>
          </a:p>
          <a:p>
            <a:pPr lvl="0"/>
            <a:r>
              <a:rPr lang="en-US" dirty="0" smtClean="0">
                <a:solidFill>
                  <a:prstClr val="black"/>
                </a:solidFill>
              </a:rPr>
              <a:t>There </a:t>
            </a:r>
            <a:r>
              <a:rPr lang="en-US" dirty="0" smtClean="0">
                <a:solidFill>
                  <a:prstClr val="black"/>
                </a:solidFill>
              </a:rPr>
              <a:t>is an order-of-operations for logical operations, but</a:t>
            </a:r>
          </a:p>
          <a:p>
            <a:pPr lvl="1"/>
            <a:r>
              <a:rPr lang="en-US" dirty="0" smtClean="0">
                <a:solidFill>
                  <a:prstClr val="black"/>
                </a:solidFill>
              </a:rPr>
              <a:t>Most people don’t intuitively remember them</a:t>
            </a:r>
          </a:p>
          <a:p>
            <a:pPr lvl="1"/>
            <a:r>
              <a:rPr lang="en-US" dirty="0" smtClean="0">
                <a:solidFill>
                  <a:prstClr val="black"/>
                </a:solidFill>
              </a:rPr>
              <a:t>You may get it wrong…</a:t>
            </a:r>
          </a:p>
          <a:p>
            <a:pPr lvl="1"/>
            <a:endParaRPr lang="en-US" dirty="0">
              <a:solidFill>
                <a:prstClr val="black"/>
              </a:solidFill>
            </a:endParaRPr>
          </a:p>
          <a:p>
            <a:r>
              <a:rPr lang="en-US" dirty="0" smtClean="0">
                <a:solidFill>
                  <a:prstClr val="black"/>
                </a:solidFill>
              </a:rPr>
              <a:t>Please</a:t>
            </a:r>
            <a:r>
              <a:rPr lang="en-US" dirty="0" smtClean="0">
                <a:solidFill>
                  <a:prstClr val="black"/>
                </a:solidFill>
              </a:rPr>
              <a:t>, </a:t>
            </a:r>
            <a:r>
              <a:rPr lang="en-US" dirty="0">
                <a:solidFill>
                  <a:prstClr val="black"/>
                </a:solidFill>
              </a:rPr>
              <a:t>j</a:t>
            </a:r>
            <a:r>
              <a:rPr lang="en-US" dirty="0" smtClean="0">
                <a:solidFill>
                  <a:prstClr val="black"/>
                </a:solidFill>
              </a:rPr>
              <a:t>ust use parentheses always when mixing </a:t>
            </a:r>
            <a:r>
              <a:rPr lang="en-US" dirty="0" smtClean="0">
                <a:solidFill>
                  <a:prstClr val="black"/>
                </a:solidFill>
                <a:latin typeface="Consolas" panose="020B0609020204030204" pitchFamily="49" charset="0"/>
              </a:rPr>
              <a:t>||</a:t>
            </a:r>
            <a:r>
              <a:rPr lang="en-US" dirty="0" smtClean="0">
                <a:solidFill>
                  <a:prstClr val="black"/>
                </a:solidFill>
              </a:rPr>
              <a:t> and </a:t>
            </a:r>
            <a:r>
              <a:rPr lang="en-US" dirty="0" smtClean="0">
                <a:solidFill>
                  <a:prstClr val="black"/>
                </a:solidFill>
                <a:latin typeface="Consolas" panose="020B0609020204030204" pitchFamily="49" charset="0"/>
              </a:rPr>
              <a:t>&amp;&amp;</a:t>
            </a:r>
            <a:endParaRPr lang="en-US" dirty="0">
              <a:solidFill>
                <a:prstClr val="black"/>
              </a:solidFill>
              <a:latin typeface="Consolas" panose="020B0609020204030204" pitchFamily="49" charset="0"/>
            </a:endParaRPr>
          </a:p>
          <a:p>
            <a:pPr marL="0" indent="0">
              <a:buNone/>
            </a:pPr>
            <a:endParaRPr lang="en-US" sz="1400" dirty="0" smtClean="0">
              <a:latin typeface="Consolas" panose="020B0609020204030204" pitchFamily="49" charset="0"/>
            </a:endParaRPr>
          </a:p>
          <a:p>
            <a:pPr marL="0" indent="0">
              <a:buNone/>
            </a:pPr>
            <a:endParaRPr lang="en-US" sz="1400" dirty="0">
              <a:latin typeface="Consolas" panose="020B0609020204030204" pitchFamily="49" charset="0"/>
            </a:endParaRPr>
          </a:p>
          <a:p>
            <a:pPr marL="0" indent="0">
              <a:buNone/>
            </a:pPr>
            <a:r>
              <a:rPr lang="en-US" dirty="0">
                <a:latin typeface="Consolas" panose="020B0609020204030204" pitchFamily="49" charset="0"/>
              </a:rPr>
              <a:t>	</a:t>
            </a:r>
            <a:endParaRPr lang="en-CA" dirty="0"/>
          </a:p>
        </p:txBody>
      </p:sp>
    </p:spTree>
    <p:custDataLst>
      <p:tags r:id="rId1"/>
    </p:custDataLst>
    <p:extLst>
      <p:ext uri="{BB962C8B-B14F-4D97-AF65-F5344CB8AC3E}">
        <p14:creationId xmlns:p14="http://schemas.microsoft.com/office/powerpoint/2010/main" val="3829478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Multiple conditions</a:t>
            </a:r>
            <a:endParaRPr lang="en-CA" dirty="0"/>
          </a:p>
        </p:txBody>
      </p:sp>
      <p:sp>
        <p:nvSpPr>
          <p:cNvPr id="3" name="Content Placeholder 2"/>
          <p:cNvSpPr>
            <a:spLocks noGrp="1"/>
          </p:cNvSpPr>
          <p:nvPr>
            <p:ph idx="1"/>
          </p:nvPr>
        </p:nvSpPr>
        <p:spPr/>
        <p:txBody>
          <a:bodyPr/>
          <a:lstStyle/>
          <a:p>
            <a:r>
              <a:rPr lang="en-CA" dirty="0" smtClean="0"/>
              <a:t>For example, consider:</a:t>
            </a:r>
          </a:p>
          <a:p>
            <a:pPr marL="0" indent="0" algn="ctr">
              <a:buNone/>
            </a:pPr>
            <a:r>
              <a:rPr lang="en-CA" dirty="0" smtClean="0">
                <a:latin typeface="Consolas" panose="020B0609020204030204" pitchFamily="49" charset="0"/>
                <a:cs typeface="Consolas" panose="020B0609020204030204" pitchFamily="49" charset="0"/>
              </a:rPr>
              <a:t>(x </a:t>
            </a:r>
            <a:r>
              <a:rPr lang="en-CA" dirty="0">
                <a:latin typeface="Consolas" panose="020B0609020204030204" pitchFamily="49" charset="0"/>
                <a:cs typeface="Consolas" panose="020B0609020204030204" pitchFamily="49" charset="0"/>
              </a:rPr>
              <a:t>== 0) || (x &lt;= 2) &amp;&amp; (x &gt;= 1)</a:t>
            </a:r>
          </a:p>
          <a:p>
            <a:endParaRPr lang="en-CA" dirty="0" smtClean="0"/>
          </a:p>
          <a:p>
            <a:r>
              <a:rPr lang="en-US" dirty="0" smtClean="0"/>
              <a:t>Does this mean:</a:t>
            </a:r>
            <a:endParaRPr lang="en-CA" dirty="0" smtClean="0"/>
          </a:p>
          <a:p>
            <a:pPr marL="0" indent="0" algn="ctr">
              <a:buNone/>
            </a:pPr>
            <a:r>
              <a:rPr lang="en-CA" dirty="0" smtClean="0">
                <a:latin typeface="Consolas" panose="020B0609020204030204" pitchFamily="49" charset="0"/>
                <a:cs typeface="Consolas" panose="020B0609020204030204" pitchFamily="49" charset="0"/>
              </a:rPr>
              <a:t>(x == 0) || </a:t>
            </a:r>
            <a:r>
              <a:rPr lang="en-CA" b="1" dirty="0" smtClean="0">
                <a:solidFill>
                  <a:srgbClr val="FF0000"/>
                </a:solidFill>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(x &lt;= 2) &amp;&amp; (x &gt;= 1)</a:t>
            </a:r>
            <a:r>
              <a:rPr lang="en-CA" b="1" dirty="0" smtClean="0">
                <a:solidFill>
                  <a:srgbClr val="FF0000"/>
                </a:solidFill>
                <a:latin typeface="Consolas" panose="020B0609020204030204" pitchFamily="49" charset="0"/>
                <a:cs typeface="Consolas" panose="020B0609020204030204" pitchFamily="49" charset="0"/>
              </a:rPr>
              <a:t>)</a:t>
            </a:r>
          </a:p>
          <a:p>
            <a:pPr marL="0" indent="0" algn="l">
              <a:buNone/>
            </a:pPr>
            <a:r>
              <a:rPr lang="en-CA" dirty="0" smtClean="0"/>
              <a:t>      or</a:t>
            </a:r>
          </a:p>
          <a:p>
            <a:pPr marL="0" indent="0" algn="ctr">
              <a:buNone/>
            </a:pPr>
            <a:r>
              <a:rPr lang="en-CA" b="1" dirty="0" smtClean="0">
                <a:solidFill>
                  <a:srgbClr val="FF0000"/>
                </a:solidFill>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(x == 0) </a:t>
            </a:r>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r>
              <a:rPr lang="en-CA" dirty="0">
                <a:solidFill>
                  <a:srgbClr val="FF0000"/>
                </a:solidFill>
                <a:latin typeface="Consolas" panose="020B0609020204030204" pitchFamily="49" charset="0"/>
                <a:cs typeface="Consolas" panose="020B0609020204030204" pitchFamily="49" charset="0"/>
              </a:rPr>
              <a:t>x </a:t>
            </a:r>
            <a:r>
              <a:rPr lang="en-CA" dirty="0" smtClean="0">
                <a:solidFill>
                  <a:srgbClr val="FF0000"/>
                </a:solidFill>
                <a:latin typeface="Consolas" panose="020B0609020204030204" pitchFamily="49" charset="0"/>
                <a:cs typeface="Consolas" panose="020B0609020204030204" pitchFamily="49" charset="0"/>
              </a:rPr>
              <a:t>&lt;= 2)</a:t>
            </a:r>
            <a:r>
              <a:rPr lang="en-CA" b="1" dirty="0" smtClean="0">
                <a:solidFill>
                  <a:srgbClr val="FF0000"/>
                </a:solidFill>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&amp;&amp; (x </a:t>
            </a:r>
            <a:r>
              <a:rPr lang="en-CA" dirty="0" smtClean="0">
                <a:latin typeface="Consolas" panose="020B0609020204030204" pitchFamily="49" charset="0"/>
                <a:cs typeface="Consolas" panose="020B0609020204030204" pitchFamily="49" charset="0"/>
              </a:rPr>
              <a:t>&gt;= 1)</a:t>
            </a:r>
            <a:endParaRPr lang="en-CA" dirty="0">
              <a:latin typeface="Consolas" panose="020B0609020204030204" pitchFamily="49" charset="0"/>
              <a:cs typeface="Consolas" panose="020B0609020204030204" pitchFamily="49" charset="0"/>
            </a:endParaRPr>
          </a:p>
          <a:p>
            <a:pPr marL="0" indent="0" algn="l">
              <a:buNone/>
            </a:pPr>
            <a:endParaRPr lang="en-CA" dirty="0">
              <a:latin typeface="Consolas" panose="020B0609020204030204" pitchFamily="49" charset="0"/>
              <a:cs typeface="Consolas" panose="020B0609020204030204" pitchFamily="49" charset="0"/>
            </a:endParaRPr>
          </a:p>
          <a:p>
            <a:pPr lvl="1"/>
            <a:r>
              <a:rPr lang="en-CA" dirty="0" smtClean="0">
                <a:solidFill>
                  <a:prstClr val="black"/>
                </a:solidFill>
              </a:rPr>
              <a:t>The first is true </a:t>
            </a:r>
            <a:r>
              <a:rPr lang="en-CA" dirty="0" smtClean="0">
                <a:solidFill>
                  <a:prstClr val="black"/>
                </a:solidFill>
              </a:rPr>
              <a:t>if </a:t>
            </a:r>
            <a:r>
              <a:rPr lang="en-CA" i="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x</a:t>
            </a:r>
            <a:r>
              <a:rPr lang="en-CA" dirty="0" smtClean="0">
                <a:solidFill>
                  <a:prstClr val="black"/>
                </a:solidFill>
              </a:rPr>
              <a:t> is </a:t>
            </a:r>
            <a:r>
              <a:rPr lang="en-CA" dirty="0" smtClean="0">
                <a:solidFill>
                  <a:prstClr val="black"/>
                </a:solidFill>
                <a:latin typeface="Times New Roman" panose="02020603050405020304" pitchFamily="18" charset="0"/>
                <a:cs typeface="Times New Roman" panose="02020603050405020304" pitchFamily="18" charset="0"/>
              </a:rPr>
              <a:t>0</a:t>
            </a:r>
            <a:r>
              <a:rPr lang="en-CA" dirty="0" smtClean="0">
                <a:solidFill>
                  <a:prstClr val="black"/>
                </a:solidFill>
              </a:rPr>
              <a:t> or </a:t>
            </a:r>
            <a:r>
              <a:rPr lang="en-CA" i="1" dirty="0" smtClean="0">
                <a:solidFill>
                  <a:prstClr val="black"/>
                </a:solidFill>
                <a:latin typeface="Times New Roman" panose="02020603050405020304" pitchFamily="18" charset="0"/>
                <a:cs typeface="Times New Roman" panose="02020603050405020304" pitchFamily="18" charset="0"/>
              </a:rPr>
              <a:t>x</a:t>
            </a:r>
            <a:r>
              <a:rPr lang="en-CA" dirty="0" smtClean="0">
                <a:solidFill>
                  <a:prstClr val="black"/>
                </a:solidFill>
              </a:rPr>
              <a:t> is in the closed interval </a:t>
            </a:r>
            <a:r>
              <a:rPr lang="en-CA" dirty="0" smtClean="0">
                <a:solidFill>
                  <a:prstClr val="black"/>
                </a:solidFill>
                <a:latin typeface="Times New Roman" panose="02020603050405020304" pitchFamily="18" charset="0"/>
                <a:cs typeface="Times New Roman" panose="02020603050405020304" pitchFamily="18" charset="0"/>
              </a:rPr>
              <a:t>[1, 2</a:t>
            </a:r>
            <a:r>
              <a:rPr lang="en-CA" dirty="0" smtClean="0">
                <a:solidFill>
                  <a:prstClr val="black"/>
                </a:solidFill>
                <a:latin typeface="Times New Roman" panose="02020603050405020304" pitchFamily="18" charset="0"/>
                <a:cs typeface="Times New Roman" panose="02020603050405020304" pitchFamily="18" charset="0"/>
              </a:rPr>
              <a:t>]</a:t>
            </a:r>
            <a:endParaRPr lang="en-CA" dirty="0" smtClean="0">
              <a:solidFill>
                <a:prstClr val="black"/>
              </a:solidFill>
              <a:latin typeface="Times New Roman" panose="02020603050405020304" pitchFamily="18" charset="0"/>
              <a:cs typeface="Times New Roman" panose="02020603050405020304" pitchFamily="18" charset="0"/>
            </a:endParaRPr>
          </a:p>
          <a:p>
            <a:pPr lvl="1"/>
            <a:r>
              <a:rPr lang="en-CA" dirty="0" smtClean="0">
                <a:solidFill>
                  <a:prstClr val="black"/>
                </a:solidFill>
              </a:rPr>
              <a:t>The second is true only if </a:t>
            </a:r>
            <a:r>
              <a:rPr lang="en-CA" i="1" dirty="0">
                <a:solidFill>
                  <a:prstClr val="black"/>
                </a:solidFill>
                <a:latin typeface="Times New Roman" panose="02020603050405020304" pitchFamily="18" charset="0"/>
                <a:cs typeface="Times New Roman" panose="02020603050405020304" pitchFamily="18" charset="0"/>
              </a:rPr>
              <a:t>x</a:t>
            </a:r>
            <a:r>
              <a:rPr lang="en-CA" dirty="0">
                <a:solidFill>
                  <a:prstClr val="black"/>
                </a:solidFill>
              </a:rPr>
              <a:t> is in the closed interval </a:t>
            </a:r>
            <a:r>
              <a:rPr lang="en-CA" dirty="0">
                <a:solidFill>
                  <a:prstClr val="black"/>
                </a:solidFill>
                <a:latin typeface="Times New Roman" panose="02020603050405020304" pitchFamily="18" charset="0"/>
                <a:cs typeface="Times New Roman" panose="02020603050405020304" pitchFamily="18" charset="0"/>
              </a:rPr>
              <a:t>[1, 2</a:t>
            </a:r>
            <a:r>
              <a:rPr lang="en-CA" dirty="0" smtClean="0">
                <a:solidFill>
                  <a:prstClr val="black"/>
                </a:solidFill>
                <a:latin typeface="Times New Roman" panose="02020603050405020304" pitchFamily="18" charset="0"/>
                <a:cs typeface="Times New Roman" panose="02020603050405020304" pitchFamily="18" charset="0"/>
              </a:rPr>
              <a:t>]</a:t>
            </a:r>
            <a:endParaRPr lang="en-CA" dirty="0">
              <a:solidFill>
                <a:prstClr val="black"/>
              </a:solidFill>
            </a:endParaRPr>
          </a:p>
        </p:txBody>
      </p:sp>
    </p:spTree>
    <p:custDataLst>
      <p:tags r:id="rId1"/>
    </p:custDataLst>
    <p:extLst>
      <p:ext uri="{BB962C8B-B14F-4D97-AF65-F5344CB8AC3E}">
        <p14:creationId xmlns:p14="http://schemas.microsoft.com/office/powerpoint/2010/main" val="2899790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r>
              <a:rPr lang="en-US" dirty="0"/>
              <a:t>For example, our program may have</a:t>
            </a:r>
            <a:r>
              <a:rPr lang="en-US" dirty="0" smtClean="0"/>
              <a:t>:</a:t>
            </a:r>
          </a:p>
          <a:p>
            <a:pPr marL="457200" lvl="1"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457200" lvl="1" indent="0">
              <a:buNone/>
            </a:pPr>
            <a:r>
              <a:rPr lang="en-US" sz="1400" dirty="0" smtClean="0">
                <a:latin typeface="Consolas" panose="020B0609020204030204" pitchFamily="49" charset="0"/>
              </a:rPr>
              <a:t>    bool </a:t>
            </a:r>
            <a:r>
              <a:rPr lang="en-US" sz="1400" b="1" dirty="0" err="1" smtClean="0">
                <a:solidFill>
                  <a:srgbClr val="0070C0"/>
                </a:solidFill>
                <a:latin typeface="Consolas" panose="020B0609020204030204" pitchFamily="49" charset="0"/>
              </a:rPr>
              <a:t>has_fever</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bool </a:t>
            </a:r>
            <a:r>
              <a:rPr lang="en-US" sz="1400" b="1" dirty="0" err="1" smtClean="0">
                <a:solidFill>
                  <a:srgbClr val="0070C0"/>
                </a:solidFill>
                <a:latin typeface="Consolas" panose="020B0609020204030204" pitchFamily="49" charset="0"/>
              </a:rPr>
              <a:t>has_dry_cough</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bool </a:t>
            </a:r>
            <a:r>
              <a:rPr lang="en-US" sz="1400" b="1" dirty="0" err="1" smtClean="0">
                <a:solidFill>
                  <a:srgbClr val="0070C0"/>
                </a:solidFill>
                <a:latin typeface="Consolas" panose="020B0609020204030204" pitchFamily="49" charset="0"/>
              </a:rPr>
              <a:t>is_tired</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bool </a:t>
            </a:r>
            <a:r>
              <a:rPr lang="en-US" sz="1400" b="1" dirty="0" err="1" smtClean="0">
                <a:solidFill>
                  <a:srgbClr val="FF0000"/>
                </a:solidFill>
                <a:latin typeface="Consolas" panose="020B0609020204030204" pitchFamily="49" charset="0"/>
              </a:rPr>
              <a:t>has_serious_symptom</a:t>
            </a:r>
            <a:r>
              <a:rPr lang="en-US" sz="1400" dirty="0" smtClean="0">
                <a:latin typeface="Consolas" panose="020B0609020204030204" pitchFamily="49" charset="0"/>
              </a:rPr>
              <a:t>{};</a:t>
            </a: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"Do you have a fever?"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1 (yes) or 0 (no): ";</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a:t>
            </a:r>
            <a:r>
              <a:rPr lang="en-US" sz="1400" b="1" dirty="0" err="1" smtClean="0">
                <a:solidFill>
                  <a:srgbClr val="0070C0"/>
                </a:solidFill>
                <a:latin typeface="Consolas" panose="020B0609020204030204" pitchFamily="49" charset="0"/>
              </a:rPr>
              <a:t>has_fever</a:t>
            </a:r>
            <a:r>
              <a:rPr lang="en-US" sz="1400" dirty="0" smtClean="0">
                <a:latin typeface="Consolas" panose="020B0609020204030204" pitchFamily="49" charset="0"/>
              </a:rPr>
              <a:t>;</a:t>
            </a: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"Do you have a dry cough?"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1 (yes) or 0 (no): ";</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a:t>
            </a:r>
            <a:r>
              <a:rPr lang="en-US" sz="1400" b="1" dirty="0" err="1" smtClean="0">
                <a:solidFill>
                  <a:srgbClr val="0070C0"/>
                </a:solidFill>
                <a:latin typeface="Consolas" panose="020B0609020204030204" pitchFamily="49" charset="0"/>
              </a:rPr>
              <a:t>has_dry_cough</a:t>
            </a:r>
            <a:r>
              <a:rPr lang="en-US" sz="1400" dirty="0" smtClean="0">
                <a:latin typeface="Consolas" panose="020B0609020204030204" pitchFamily="49" charset="0"/>
              </a:rPr>
              <a:t>;</a:t>
            </a: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"Are you more tired than usual?"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1 (yes) or 0 (no): ";</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a:t>
            </a:r>
            <a:r>
              <a:rPr lang="en-US" sz="1400" b="1" dirty="0" err="1" smtClean="0">
                <a:solidFill>
                  <a:srgbClr val="0070C0"/>
                </a:solidFill>
                <a:latin typeface="Consolas" panose="020B0609020204030204" pitchFamily="49" charset="0"/>
              </a:rPr>
              <a:t>is_tired</a:t>
            </a:r>
            <a:r>
              <a:rPr lang="en-US" sz="1400" dirty="0" smtClean="0">
                <a:latin typeface="Consolas" panose="020B0609020204030204" pitchFamily="49" charset="0"/>
              </a:rPr>
              <a:t>;</a:t>
            </a:r>
            <a:endParaRPr lang="en-US" sz="1400" dirty="0">
              <a:latin typeface="Consolas" panose="020B0609020204030204" pitchFamily="49" charset="0"/>
            </a:endParaRPr>
          </a:p>
        </p:txBody>
      </p:sp>
    </p:spTree>
    <p:extLst>
      <p:ext uri="{BB962C8B-B14F-4D97-AF65-F5344CB8AC3E}">
        <p14:creationId xmlns:p14="http://schemas.microsoft.com/office/powerpoint/2010/main" val="179605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expressions</a:t>
            </a:r>
            <a:endParaRPr lang="en-CA" dirty="0"/>
          </a:p>
        </p:txBody>
      </p:sp>
      <p:sp>
        <p:nvSpPr>
          <p:cNvPr id="3" name="Content Placeholder 2"/>
          <p:cNvSpPr>
            <a:spLocks noGrp="1"/>
          </p:cNvSpPr>
          <p:nvPr>
            <p:ph idx="1"/>
          </p:nvPr>
        </p:nvSpPr>
        <p:spPr/>
        <p:txBody>
          <a:bodyPr/>
          <a:lstStyle/>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"Do you have any of:"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a:t>
            </a:r>
            <a:r>
              <a:rPr lang="en-US" sz="1400" dirty="0" err="1" smtClean="0">
                <a:latin typeface="Consolas" panose="020B0609020204030204" pitchFamily="49" charset="0"/>
              </a:rPr>
              <a:t>tdifficulty</a:t>
            </a:r>
            <a:r>
              <a:rPr lang="en-US" sz="1400" dirty="0" smtClean="0">
                <a:latin typeface="Consolas" panose="020B0609020204030204" pitchFamily="49" charset="0"/>
              </a:rPr>
              <a:t> </a:t>
            </a:r>
            <a:r>
              <a:rPr lang="en-US" sz="1400" dirty="0" err="1" smtClean="0">
                <a:latin typeface="Consolas" panose="020B0609020204030204" pitchFamily="49" charset="0"/>
              </a:rPr>
              <a:t>breating</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smtClean="0">
              <a:latin typeface="Consolas" panose="020B0609020204030204" pitchFamily="49" charset="0"/>
            </a:endParaRP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tchest</a:t>
            </a:r>
            <a:r>
              <a:rPr lang="en-US" sz="1400" dirty="0" smtClean="0">
                <a:latin typeface="Consolas" panose="020B0609020204030204" pitchFamily="49" charset="0"/>
              </a:rPr>
              <a:t> pains, or"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smtClean="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tloss</a:t>
            </a:r>
            <a:r>
              <a:rPr lang="en-US" sz="1400" dirty="0" smtClean="0">
                <a:latin typeface="Consolas" panose="020B0609020204030204" pitchFamily="49" charset="0"/>
              </a:rPr>
              <a:t> of speech or movement?"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1 (yes) or 0 (no): ";</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a:t>
            </a:r>
            <a:r>
              <a:rPr lang="en-US" sz="1400" b="1" dirty="0" err="1" smtClean="0">
                <a:solidFill>
                  <a:srgbClr val="FF0000"/>
                </a:solidFill>
                <a:latin typeface="Consolas" panose="020B0609020204030204" pitchFamily="49" charset="0"/>
              </a:rPr>
              <a:t>has_serious_symptom</a:t>
            </a:r>
            <a:r>
              <a:rPr lang="en-US" sz="1400" dirty="0" smtClean="0">
                <a:latin typeface="Consolas" panose="020B0609020204030204" pitchFamily="49" charset="0"/>
              </a:rPr>
              <a:t>;</a:t>
            </a: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if( </a:t>
            </a:r>
            <a:r>
              <a:rPr lang="en-US" sz="1400" b="1" dirty="0" err="1" smtClean="0">
                <a:solidFill>
                  <a:srgbClr val="FF0000"/>
                </a:solidFill>
                <a:latin typeface="Consolas" panose="020B0609020204030204" pitchFamily="49" charset="0"/>
              </a:rPr>
              <a:t>has_serious_symptom</a:t>
            </a:r>
            <a:r>
              <a:rPr lang="en-US" sz="1400" b="1" dirty="0" smtClean="0">
                <a:solidFill>
                  <a:srgbClr val="FF0000"/>
                </a:solidFill>
                <a:latin typeface="Consolas" panose="020B0609020204030204" pitchFamily="49" charset="0"/>
              </a:rPr>
              <a:t> </a:t>
            </a:r>
            <a:r>
              <a:rPr lang="en-US" sz="1400" b="1" dirty="0" smtClean="0">
                <a:latin typeface="Consolas" panose="020B0609020204030204" pitchFamily="49" charset="0"/>
              </a:rPr>
              <a:t>|| (</a:t>
            </a:r>
            <a:r>
              <a:rPr lang="en-US" sz="1400" b="1" dirty="0" err="1" smtClean="0">
                <a:solidFill>
                  <a:srgbClr val="0070C0"/>
                </a:solidFill>
                <a:latin typeface="Consolas" panose="020B0609020204030204" pitchFamily="49" charset="0"/>
              </a:rPr>
              <a:t>has_fever</a:t>
            </a:r>
            <a:r>
              <a:rPr lang="en-US" sz="1400" b="1" dirty="0" smtClean="0">
                <a:solidFill>
                  <a:srgbClr val="0070C0"/>
                </a:solidFill>
                <a:latin typeface="Consolas" panose="020B0609020204030204" pitchFamily="49" charset="0"/>
              </a:rPr>
              <a:t> </a:t>
            </a:r>
            <a:r>
              <a:rPr lang="en-US" sz="1400" b="1" dirty="0" smtClean="0">
                <a:latin typeface="Consolas" panose="020B0609020204030204" pitchFamily="49" charset="0"/>
              </a:rPr>
              <a:t>&amp;&amp; </a:t>
            </a:r>
            <a:r>
              <a:rPr lang="en-US" sz="1400" b="1" dirty="0" err="1" smtClean="0">
                <a:solidFill>
                  <a:srgbClr val="0070C0"/>
                </a:solidFill>
                <a:latin typeface="Consolas" panose="020B0609020204030204" pitchFamily="49" charset="0"/>
              </a:rPr>
              <a:t>has_dry_cough</a:t>
            </a:r>
            <a:r>
              <a:rPr lang="en-US" sz="1400" b="1" dirty="0" smtClean="0">
                <a:latin typeface="Consolas" panose="020B0609020204030204" pitchFamily="49" charset="0"/>
              </a:rPr>
              <a:t> &amp;&amp; </a:t>
            </a:r>
            <a:r>
              <a:rPr lang="en-US" sz="1400" b="1" dirty="0" err="1" smtClean="0">
                <a:solidFill>
                  <a:srgbClr val="0070C0"/>
                </a:solidFill>
                <a:latin typeface="Consolas" panose="020B0609020204030204" pitchFamily="49" charset="0"/>
              </a:rPr>
              <a:t>is_tired</a:t>
            </a:r>
            <a:r>
              <a:rPr lang="en-US" sz="1400" b="1" dirty="0" smtClean="0">
                <a:latin typeface="Consolas" panose="020B0609020204030204" pitchFamily="49" charset="0"/>
              </a:rPr>
              <a:t>) </a:t>
            </a:r>
            <a:r>
              <a:rPr lang="en-US" sz="1400" dirty="0" smtClean="0">
                <a:latin typeface="Consolas" panose="020B0609020204030204" pitchFamily="49" charset="0"/>
              </a:rPr>
              <a:t>) {</a:t>
            </a: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"Get medical help now."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 else if ( </a:t>
            </a:r>
            <a:r>
              <a:rPr lang="en-US" sz="1400" b="1" dirty="0" err="1" smtClean="0">
                <a:solidFill>
                  <a:srgbClr val="0070C0"/>
                </a:solidFill>
                <a:latin typeface="Consolas" panose="020B0609020204030204" pitchFamily="49" charset="0"/>
              </a:rPr>
              <a:t>has_fever</a:t>
            </a:r>
            <a:r>
              <a:rPr lang="en-US" sz="1400" b="1" dirty="0" smtClean="0">
                <a:latin typeface="Consolas" panose="020B0609020204030204" pitchFamily="49" charset="0"/>
              </a:rPr>
              <a:t> || </a:t>
            </a:r>
            <a:r>
              <a:rPr lang="en-US" sz="1400" b="1" dirty="0" err="1">
                <a:solidFill>
                  <a:srgbClr val="0070C0"/>
                </a:solidFill>
                <a:latin typeface="Consolas" panose="020B0609020204030204" pitchFamily="49" charset="0"/>
              </a:rPr>
              <a:t>has_dry_cough</a:t>
            </a:r>
            <a:r>
              <a:rPr lang="en-US" sz="1400" b="1" dirty="0">
                <a:solidFill>
                  <a:srgbClr val="0070C0"/>
                </a:solidFill>
                <a:latin typeface="Consolas" panose="020B0609020204030204" pitchFamily="49" charset="0"/>
              </a:rPr>
              <a:t> </a:t>
            </a:r>
            <a:r>
              <a:rPr lang="en-US" sz="1400" b="1" dirty="0" smtClean="0">
                <a:latin typeface="Consolas" panose="020B0609020204030204" pitchFamily="49" charset="0"/>
              </a:rPr>
              <a:t>|| </a:t>
            </a:r>
            <a:r>
              <a:rPr lang="en-US" sz="1400" b="1" dirty="0" err="1" smtClean="0">
                <a:solidFill>
                  <a:srgbClr val="0070C0"/>
                </a:solidFill>
                <a:latin typeface="Consolas" panose="020B0609020204030204" pitchFamily="49" charset="0"/>
              </a:rPr>
              <a:t>is_tired</a:t>
            </a:r>
            <a:r>
              <a:rPr lang="en-US" sz="1400" b="1" dirty="0" smtClean="0">
                <a:solidFill>
                  <a:srgbClr val="0070C0"/>
                </a:solidFill>
                <a:latin typeface="Consolas" panose="020B0609020204030204" pitchFamily="49" charset="0"/>
              </a:rPr>
              <a:t> </a:t>
            </a:r>
            <a:r>
              <a:rPr lang="en-US" sz="1400" dirty="0" smtClean="0">
                <a:latin typeface="Consolas" panose="020B0609020204030204" pitchFamily="49" charset="0"/>
              </a:rPr>
              <a:t>) {</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"Please self-isolate for two weeks and "</a:t>
            </a:r>
          </a:p>
          <a:p>
            <a:pPr marL="457200" lvl="1" indent="0">
              <a:buNone/>
            </a:pPr>
            <a:r>
              <a:rPr lang="en-US" sz="1400" dirty="0" smtClean="0">
                <a:latin typeface="Consolas" panose="020B0609020204030204" pitchFamily="49" charset="0"/>
              </a:rPr>
              <a:t>                  &lt;&lt; "seek medical help if the symptoms get worse."</a:t>
            </a:r>
          </a:p>
          <a:p>
            <a:pPr marL="457200" lvl="1" indent="0">
              <a:buNone/>
            </a:pPr>
            <a:r>
              <a:rPr lang="en-US" sz="1400" dirty="0" smtClean="0">
                <a:latin typeface="Consolas" panose="020B0609020204030204" pitchFamily="49" charset="0"/>
              </a:rPr>
              <a:t>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 else {</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"You can go out, but wear a mask."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p>
          <a:p>
            <a:pPr marL="457200" lvl="1" indent="0">
              <a:buNone/>
            </a:pPr>
            <a:endParaRPr lang="en-US" sz="1400" dirty="0">
              <a:latin typeface="Consolas" panose="020B0609020204030204" pitchFamily="49" charset="0"/>
            </a:endParaRPr>
          </a:p>
          <a:p>
            <a:pPr marL="457200" lvl="1" indent="0">
              <a:buNone/>
            </a:pPr>
            <a:r>
              <a:rPr lang="en-US" sz="1400" dirty="0" smtClean="0">
                <a:latin typeface="Consolas" panose="020B0609020204030204" pitchFamily="49" charset="0"/>
              </a:rPr>
              <a:t>    return 0;</a:t>
            </a:r>
          </a:p>
          <a:p>
            <a:pPr marL="457200" lvl="1" indent="0">
              <a:buNone/>
            </a:pPr>
            <a:r>
              <a:rPr lang="en-US" sz="1400" dirty="0">
                <a:latin typeface="Consolas" panose="020B0609020204030204" pitchFamily="49" charset="0"/>
              </a:rPr>
              <a:t>}</a:t>
            </a:r>
          </a:p>
          <a:p>
            <a:pPr marL="457200" lvl="1" indent="0">
              <a:buNone/>
            </a:pPr>
            <a:endParaRPr lang="en-US" sz="1400" dirty="0">
              <a:latin typeface="Consolas" panose="020B0609020204030204" pitchFamily="49" charset="0"/>
            </a:endParaRPr>
          </a:p>
        </p:txBody>
      </p:sp>
    </p:spTree>
    <p:extLst>
      <p:ext uri="{BB962C8B-B14F-4D97-AF65-F5344CB8AC3E}">
        <p14:creationId xmlns:p14="http://schemas.microsoft.com/office/powerpoint/2010/main" val="2618404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US" dirty="0" smtClean="0"/>
              <a:t>Co</a:t>
            </a:r>
            <a:r>
              <a:rPr lang="en-CA" dirty="0" err="1" smtClean="0"/>
              <a:t>nsider</a:t>
            </a:r>
            <a:r>
              <a:rPr lang="en-CA" dirty="0" smtClean="0"/>
              <a:t> these logical expressions:</a:t>
            </a:r>
          </a:p>
          <a:p>
            <a:pPr marL="800100" lvl="2" indent="0">
              <a:buNone/>
            </a:pPr>
            <a:r>
              <a:rPr lang="en-CA" sz="1800" dirty="0" smtClean="0">
                <a:latin typeface="Consolas" panose="020B0609020204030204" pitchFamily="49" charset="0"/>
                <a:cs typeface="Consolas" panose="020B0609020204030204" pitchFamily="49" charset="0"/>
              </a:rPr>
              <a:t>(x &lt; -10) || (x &gt; 10)</a:t>
            </a:r>
          </a:p>
          <a:p>
            <a:pPr marL="800100" lvl="2" indent="0">
              <a:buNone/>
            </a:pPr>
            <a:r>
              <a:rPr lang="en-CA" sz="1800" dirty="0" smtClean="0">
                <a:latin typeface="Consolas" panose="020B0609020204030204" pitchFamily="49" charset="0"/>
                <a:cs typeface="Consolas" panose="020B0609020204030204" pitchFamily="49" charset="0"/>
              </a:rPr>
              <a:t>(x &lt; -10) || ((x &gt; -1) &amp;&amp; (x &lt; 1)) || (x &gt; 10)</a:t>
            </a:r>
          </a:p>
          <a:p>
            <a:pPr marL="800100" lvl="2" indent="0">
              <a:buNone/>
            </a:pPr>
            <a:endParaRPr lang="en-CA" sz="1800" dirty="0">
              <a:latin typeface="Consolas" panose="020B0609020204030204" pitchFamily="49" charset="0"/>
              <a:cs typeface="Consolas" panose="020B0609020204030204" pitchFamily="49" charset="0"/>
            </a:endParaRPr>
          </a:p>
          <a:p>
            <a:r>
              <a:rPr lang="en-CA" dirty="0" smtClean="0"/>
              <a:t>What happens if </a:t>
            </a:r>
            <a:r>
              <a:rPr lang="en-CA" dirty="0" smtClean="0">
                <a:latin typeface="Consolas" panose="020B0609020204030204" pitchFamily="49" charset="0"/>
                <a:cs typeface="Consolas" panose="020B0609020204030204" pitchFamily="49" charset="0"/>
              </a:rPr>
              <a:t>'x</a:t>
            </a:r>
            <a:r>
              <a:rPr lang="en-CA" dirty="0">
                <a:latin typeface="Consolas" panose="020B0609020204030204" pitchFamily="49" charset="0"/>
                <a:cs typeface="Consolas" panose="020B0609020204030204" pitchFamily="49" charset="0"/>
              </a:rPr>
              <a:t>'</a:t>
            </a:r>
            <a:r>
              <a:rPr lang="en-CA" dirty="0" smtClean="0"/>
              <a:t> has the </a:t>
            </a:r>
            <a:r>
              <a:rPr lang="en-CA" dirty="0" smtClean="0"/>
              <a:t>value </a:t>
            </a:r>
            <a:r>
              <a:rPr lang="en-CA" dirty="0" smtClean="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100</a:t>
            </a:r>
            <a:r>
              <a:rPr lang="en-CA" dirty="0"/>
              <a:t> </a:t>
            </a:r>
            <a:r>
              <a:rPr lang="en-CA" dirty="0" smtClean="0"/>
              <a:t>?</a:t>
            </a:r>
            <a:endParaRPr lang="en-CA" dirty="0" smtClean="0">
              <a:latin typeface="Consolas" panose="020B0609020204030204" pitchFamily="49" charset="0"/>
              <a:cs typeface="Consolas" panose="020B0609020204030204" pitchFamily="49" charset="0"/>
            </a:endParaRPr>
          </a:p>
          <a:p>
            <a:r>
              <a:rPr lang="en-CA" dirty="0"/>
              <a:t>What happens if </a:t>
            </a:r>
            <a:r>
              <a:rPr lang="en-CA" dirty="0">
                <a:latin typeface="Consolas" panose="020B0609020204030204" pitchFamily="49" charset="0"/>
                <a:cs typeface="Consolas" panose="020B0609020204030204" pitchFamily="49" charset="0"/>
              </a:rPr>
              <a:t>'x'</a:t>
            </a:r>
            <a:r>
              <a:rPr lang="en-CA" dirty="0"/>
              <a:t> has the value </a:t>
            </a:r>
            <a:r>
              <a:rPr lang="en-CA" dirty="0" smtClean="0">
                <a:latin typeface="Consolas" panose="020B0609020204030204" pitchFamily="49" charset="0"/>
                <a:cs typeface="Consolas" panose="020B0609020204030204" pitchFamily="49" charset="0"/>
              </a:rPr>
              <a:t>   0</a:t>
            </a:r>
            <a:r>
              <a:rPr lang="en-CA" dirty="0"/>
              <a:t> ?</a:t>
            </a:r>
            <a:endParaRPr lang="en-CA" dirty="0">
              <a:latin typeface="Consolas" panose="020B0609020204030204" pitchFamily="49" charset="0"/>
              <a:cs typeface="Consolas" panose="020B0609020204030204" pitchFamily="49" charset="0"/>
            </a:endParaRPr>
          </a:p>
          <a:p>
            <a:pPr lvl="1"/>
            <a:r>
              <a:rPr lang="en-CA" dirty="0" smtClean="0"/>
              <a:t>This </a:t>
            </a:r>
            <a:r>
              <a:rPr lang="en-CA" dirty="0" smtClean="0"/>
              <a:t>is referred to as </a:t>
            </a:r>
            <a:r>
              <a:rPr lang="en-CA" i="1" dirty="0" smtClean="0"/>
              <a:t>short-circuit evaluation</a:t>
            </a:r>
            <a:r>
              <a:rPr lang="en-CA" dirty="0" smtClean="0"/>
              <a:t>	</a:t>
            </a:r>
            <a:endParaRPr lang="en-CA" dirty="0" smtClean="0">
              <a:latin typeface="Consolas" panose="020B0609020204030204" pitchFamily="49" charset="0"/>
              <a:cs typeface="Consolas" panose="020B0609020204030204" pitchFamily="49" charset="0"/>
            </a:endParaRPr>
          </a:p>
          <a:p>
            <a:pPr lvl="1"/>
            <a:endParaRPr lang="en-CA" dirty="0" smtClean="0"/>
          </a:p>
        </p:txBody>
      </p:sp>
    </p:spTree>
    <p:custDataLst>
      <p:tags r:id="rId1"/>
    </p:custDataLst>
    <p:extLst>
      <p:ext uri="{BB962C8B-B14F-4D97-AF65-F5344CB8AC3E}">
        <p14:creationId xmlns:p14="http://schemas.microsoft.com/office/powerpoint/2010/main" val="505976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CA" dirty="0" smtClean="0"/>
              <a:t>Similarly, consider</a:t>
            </a:r>
          </a:p>
          <a:p>
            <a:pPr marL="800100" lvl="2" indent="0">
              <a:buNone/>
            </a:pPr>
            <a:r>
              <a:rPr lang="en-CA" sz="1800" dirty="0" smtClean="0">
                <a:latin typeface="Consolas" panose="020B0609020204030204" pitchFamily="49" charset="0"/>
                <a:cs typeface="Consolas" panose="020B0609020204030204" pitchFamily="49" charset="0"/>
              </a:rPr>
              <a:t>(x &gt; -10) &amp;&amp; (x &lt; 10)</a:t>
            </a:r>
          </a:p>
          <a:p>
            <a:pPr marL="800100" lvl="2" indent="0">
              <a:buNone/>
            </a:pPr>
            <a:r>
              <a:rPr lang="en-CA" sz="1800" dirty="0" smtClean="0">
                <a:latin typeface="Consolas" panose="020B0609020204030204" pitchFamily="49" charset="0"/>
                <a:cs typeface="Consolas" panose="020B0609020204030204" pitchFamily="49" charset="0"/>
              </a:rPr>
              <a:t>(x &gt; -10) &amp;&amp; ((x &lt; -1) || (x &gt; 1)) &amp;&amp; (x &lt; 10)</a:t>
            </a:r>
          </a:p>
          <a:p>
            <a:pPr marL="800100" lvl="2" indent="0">
              <a:buNone/>
            </a:pPr>
            <a:endParaRPr lang="en-CA" sz="1800" dirty="0">
              <a:latin typeface="Consolas" panose="020B0609020204030204" pitchFamily="49" charset="0"/>
              <a:cs typeface="Consolas" panose="020B0609020204030204" pitchFamily="49" charset="0"/>
            </a:endParaRPr>
          </a:p>
          <a:p>
            <a:r>
              <a:rPr lang="en-CA" dirty="0"/>
              <a:t>What happens if </a:t>
            </a:r>
            <a:r>
              <a:rPr lang="en-CA" dirty="0">
                <a:latin typeface="Consolas" panose="020B0609020204030204" pitchFamily="49" charset="0"/>
                <a:cs typeface="Consolas" panose="020B0609020204030204" pitchFamily="49" charset="0"/>
              </a:rPr>
              <a:t>'x'</a:t>
            </a:r>
            <a:r>
              <a:rPr lang="en-CA" dirty="0"/>
              <a:t> has the value </a:t>
            </a:r>
            <a:r>
              <a:rPr lang="en-CA" dirty="0">
                <a:latin typeface="Consolas" panose="020B0609020204030204" pitchFamily="49" charset="0"/>
                <a:cs typeface="Consolas" panose="020B0609020204030204" pitchFamily="49" charset="0"/>
              </a:rPr>
              <a:t>-100</a:t>
            </a:r>
            <a:r>
              <a:rPr lang="en-CA" dirty="0"/>
              <a:t> ?</a:t>
            </a:r>
            <a:endParaRPr lang="en-CA" dirty="0">
              <a:latin typeface="Consolas" panose="020B0609020204030204" pitchFamily="49" charset="0"/>
              <a:cs typeface="Consolas" panose="020B0609020204030204" pitchFamily="49" charset="0"/>
            </a:endParaRPr>
          </a:p>
          <a:p>
            <a:r>
              <a:rPr lang="en-CA" dirty="0"/>
              <a:t>What happens if </a:t>
            </a:r>
            <a:r>
              <a:rPr lang="en-CA" dirty="0">
                <a:latin typeface="Consolas" panose="020B0609020204030204" pitchFamily="49" charset="0"/>
                <a:cs typeface="Consolas" panose="020B0609020204030204" pitchFamily="49" charset="0"/>
              </a:rPr>
              <a:t>'x'</a:t>
            </a:r>
            <a:r>
              <a:rPr lang="en-CA" dirty="0"/>
              <a:t> has the value </a:t>
            </a:r>
            <a:r>
              <a:rPr lang="en-CA" dirty="0">
                <a:latin typeface="Consolas" panose="020B0609020204030204" pitchFamily="49" charset="0"/>
                <a:cs typeface="Consolas" panose="020B0609020204030204" pitchFamily="49" charset="0"/>
              </a:rPr>
              <a:t>   0</a:t>
            </a:r>
            <a:r>
              <a:rPr lang="en-CA" dirty="0"/>
              <a:t> ?</a:t>
            </a:r>
            <a:endParaRPr lang="en-CA" dirty="0" smtClean="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891260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CA" dirty="0" smtClean="0"/>
              <a:t>Suppose that </a:t>
            </a:r>
            <a:r>
              <a:rPr lang="en-CA" dirty="0" smtClean="0">
                <a:latin typeface="Consolas" panose="020B0609020204030204" pitchFamily="49" charset="0"/>
              </a:rPr>
              <a:t>x</a:t>
            </a:r>
            <a:r>
              <a:rPr lang="en-CA" dirty="0" smtClean="0"/>
              <a:t> is a local variable:</a:t>
            </a:r>
            <a:endParaRPr lang="en-CA"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if ( ((x &gt;= -</a:t>
            </a:r>
            <a:r>
              <a:rPr lang="en-CA" sz="1200" dirty="0">
                <a:latin typeface="Consolas" panose="020B0609020204030204" pitchFamily="49" charset="0"/>
                <a:cs typeface="Consolas" panose="020B0609020204030204" pitchFamily="49" charset="0"/>
              </a:rPr>
              <a:t>1.0) </a:t>
            </a:r>
            <a:r>
              <a:rPr lang="en-CA" sz="1200" dirty="0" smtClean="0">
                <a:latin typeface="Consolas" panose="020B0609020204030204" pitchFamily="49" charset="0"/>
                <a:cs typeface="Consolas" panose="020B0609020204030204" pitchFamily="49" charset="0"/>
              </a:rPr>
              <a:t>&amp;&amp; (x &lt;= </a:t>
            </a:r>
            <a:r>
              <a:rPr lang="en-CA" sz="1200" dirty="0">
                <a:latin typeface="Consolas" panose="020B0609020204030204" pitchFamily="49" charset="0"/>
                <a:cs typeface="Consolas" panose="020B0609020204030204" pitchFamily="49" charset="0"/>
              </a:rPr>
              <a:t>1.0)) || </a:t>
            </a:r>
            <a:r>
              <a:rPr lang="en-CA" sz="1200" dirty="0" smtClean="0">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x </a:t>
            </a:r>
            <a:r>
              <a:rPr lang="en-CA" sz="1200" dirty="0" smtClean="0">
                <a:latin typeface="Consolas" panose="020B0609020204030204" pitchFamily="49" charset="0"/>
                <a:cs typeface="Consolas" panose="020B0609020204030204" pitchFamily="49" charset="0"/>
              </a:rPr>
              <a:t>&gt; </a:t>
            </a:r>
            <a:r>
              <a:rPr lang="en-CA" sz="1200" dirty="0">
                <a:latin typeface="Consolas" panose="020B0609020204030204" pitchFamily="49" charset="0"/>
                <a:cs typeface="Consolas" panose="020B0609020204030204" pitchFamily="49" charset="0"/>
              </a:rPr>
              <a:t>10.0) || (x </a:t>
            </a:r>
            <a:r>
              <a:rPr lang="en-CA" sz="1200" dirty="0" smtClean="0">
                <a:latin typeface="Consolas" panose="020B0609020204030204" pitchFamily="49" charset="0"/>
                <a:cs typeface="Consolas" panose="020B0609020204030204" pitchFamily="49" charset="0"/>
              </a:rPr>
              <a:t>&lt; -</a:t>
            </a:r>
            <a:r>
              <a:rPr lang="en-CA" sz="1200" dirty="0">
                <a:latin typeface="Consolas" panose="020B0609020204030204" pitchFamily="49" charset="0"/>
                <a:cs typeface="Consolas" panose="020B0609020204030204" pitchFamily="49" charset="0"/>
              </a:rPr>
              <a:t>10.0) </a:t>
            </a:r>
            <a:r>
              <a:rPr lang="en-CA" sz="1200" dirty="0" smtClean="0">
                <a:latin typeface="Consolas" panose="020B0609020204030204" pitchFamily="49" charset="0"/>
                <a:cs typeface="Consolas" panose="020B0609020204030204" pitchFamily="49" charset="0"/>
              </a:rPr>
              <a:t>) {</a:t>
            </a:r>
          </a:p>
          <a:p>
            <a:pPr marL="800100" lvl="2" indent="0">
              <a:buNone/>
            </a:pP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std</a:t>
            </a:r>
            <a:r>
              <a:rPr lang="en-CA" sz="1200" dirty="0" smtClean="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cout</a:t>
            </a:r>
            <a:r>
              <a:rPr lang="en-CA" sz="1200" dirty="0" smtClean="0">
                <a:latin typeface="Consolas" panose="020B0609020204030204" pitchFamily="49" charset="0"/>
                <a:cs typeface="Consolas" panose="020B0609020204030204" pitchFamily="49" charset="0"/>
              </a:rPr>
              <a:t> &lt;&lt; "true" &lt;&lt; </a:t>
            </a:r>
            <a:r>
              <a:rPr lang="en-CA" sz="1200" dirty="0" err="1" smtClean="0">
                <a:latin typeface="Consolas" panose="020B0609020204030204" pitchFamily="49" charset="0"/>
                <a:cs typeface="Consolas" panose="020B0609020204030204" pitchFamily="49" charset="0"/>
              </a:rPr>
              <a:t>std</a:t>
            </a:r>
            <a:r>
              <a:rPr lang="en-CA" sz="1200" dirty="0" smtClean="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800100" lvl="2" indent="0">
              <a:buNone/>
            </a:pPr>
            <a:r>
              <a:rPr lang="en-CA" sz="1200" dirty="0" smtClean="0">
                <a:latin typeface="Consolas" panose="020B0609020204030204" pitchFamily="49" charset="0"/>
                <a:cs typeface="Consolas" panose="020B0609020204030204" pitchFamily="49" charset="0"/>
              </a:rPr>
              <a:t>} else {</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a:t>
            </a:r>
            <a:r>
              <a:rPr lang="en-CA" sz="1200" dirty="0" smtClean="0">
                <a:latin typeface="Consolas" panose="020B0609020204030204" pitchFamily="49" charset="0"/>
                <a:cs typeface="Consolas" panose="020B0609020204030204" pitchFamily="49" charset="0"/>
              </a:rPr>
              <a:t>"false" </a:t>
            </a:r>
            <a:r>
              <a:rPr lang="en-CA" sz="1200" dirty="0">
                <a:latin typeface="Consolas" panose="020B0609020204030204" pitchFamily="49" charset="0"/>
                <a:cs typeface="Consolas" panose="020B0609020204030204" pitchFamily="49" charset="0"/>
              </a:rPr>
              <a:t>&lt;&lt;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800100" lvl="2" indent="0">
              <a:buNone/>
            </a:pPr>
            <a:r>
              <a:rPr lang="en-CA" sz="1200" dirty="0" smtClean="0">
                <a:latin typeface="Consolas" panose="020B0609020204030204" pitchFamily="49" charset="0"/>
                <a:cs typeface="Consolas" panose="020B0609020204030204" pitchFamily="49" charset="0"/>
              </a:rPr>
              <a:t>}</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if ( (x &lt; -</a:t>
            </a:r>
            <a:r>
              <a:rPr lang="en-CA" sz="1200" dirty="0">
                <a:latin typeface="Consolas" panose="020B0609020204030204" pitchFamily="49" charset="0"/>
                <a:cs typeface="Consolas" panose="020B0609020204030204" pitchFamily="49" charset="0"/>
              </a:rPr>
              <a:t>10.0) </a:t>
            </a:r>
            <a:r>
              <a:rPr lang="en-CA" sz="1200" dirty="0" smtClean="0">
                <a:latin typeface="Consolas" panose="020B0609020204030204" pitchFamily="49" charset="0"/>
                <a:cs typeface="Consolas" panose="020B0609020204030204" pitchFamily="49" charset="0"/>
              </a:rPr>
              <a:t>|| (x &gt; </a:t>
            </a:r>
            <a:r>
              <a:rPr lang="en-CA" sz="1200" dirty="0">
                <a:latin typeface="Consolas" panose="020B0609020204030204" pitchFamily="49" charset="0"/>
                <a:cs typeface="Consolas" panose="020B0609020204030204" pitchFamily="49" charset="0"/>
              </a:rPr>
              <a:t>10.0) || ((x </a:t>
            </a:r>
            <a:r>
              <a:rPr lang="en-CA" sz="1200" dirty="0" smtClean="0">
                <a:latin typeface="Consolas" panose="020B0609020204030204" pitchFamily="49" charset="0"/>
                <a:cs typeface="Consolas" panose="020B0609020204030204" pitchFamily="49" charset="0"/>
              </a:rPr>
              <a:t>&lt;= </a:t>
            </a:r>
            <a:r>
              <a:rPr lang="en-CA" sz="1200" dirty="0">
                <a:latin typeface="Consolas" panose="020B0609020204030204" pitchFamily="49" charset="0"/>
                <a:cs typeface="Consolas" panose="020B0609020204030204" pitchFamily="49" charset="0"/>
              </a:rPr>
              <a:t>1.0) &amp;&amp; (x </a:t>
            </a:r>
            <a:r>
              <a:rPr lang="en-CA" sz="1200" dirty="0" smtClean="0">
                <a:latin typeface="Consolas" panose="020B0609020204030204" pitchFamily="49" charset="0"/>
                <a:cs typeface="Consolas" panose="020B0609020204030204" pitchFamily="49" charset="0"/>
              </a:rPr>
              <a:t>&gt;= -</a:t>
            </a:r>
            <a:r>
              <a:rPr lang="en-CA" sz="1200" dirty="0">
                <a:latin typeface="Consolas" panose="020B0609020204030204" pitchFamily="49" charset="0"/>
                <a:cs typeface="Consolas" panose="020B0609020204030204" pitchFamily="49" charset="0"/>
              </a:rPr>
              <a:t>1.0)) </a:t>
            </a:r>
            <a:r>
              <a:rPr lang="en-CA" sz="1200" dirty="0" smtClean="0">
                <a:latin typeface="Consolas" panose="020B0609020204030204" pitchFamily="49" charset="0"/>
                <a:cs typeface="Consolas" panose="020B0609020204030204" pitchFamily="49" charset="0"/>
              </a:rPr>
              <a:t>) {</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"true" &lt;&lt;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endl</a:t>
            </a:r>
            <a:r>
              <a:rPr lang="en-CA" sz="1200" dirty="0">
                <a:latin typeface="Consolas" panose="020B0609020204030204" pitchFamily="49" charset="0"/>
                <a:cs typeface="Consolas" panose="020B0609020204030204" pitchFamily="49" charset="0"/>
              </a:rPr>
              <a:t>;</a:t>
            </a:r>
          </a:p>
          <a:p>
            <a:pPr marL="800100" lvl="2" indent="0">
              <a:buNone/>
            </a:pPr>
            <a:r>
              <a:rPr lang="en-CA" sz="1200" dirty="0">
                <a:latin typeface="Consolas" panose="020B0609020204030204" pitchFamily="49" charset="0"/>
                <a:cs typeface="Consolas" panose="020B0609020204030204" pitchFamily="49" charset="0"/>
              </a:rPr>
              <a:t>} else {</a:t>
            </a:r>
          </a:p>
          <a:p>
            <a:pPr marL="800100" lvl="2" indent="0">
              <a:buNone/>
            </a:pPr>
            <a:r>
              <a:rPr lang="en-CA" sz="1200" dirty="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"false" &lt;&lt;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endl</a:t>
            </a:r>
            <a:r>
              <a:rPr lang="en-CA" sz="1200" dirty="0">
                <a:latin typeface="Consolas" panose="020B0609020204030204" pitchFamily="49" charset="0"/>
                <a:cs typeface="Consolas" panose="020B0609020204030204" pitchFamily="49" charset="0"/>
              </a:rPr>
              <a:t>;</a:t>
            </a:r>
          </a:p>
          <a:p>
            <a:pPr marL="800100" lvl="2" indent="0">
              <a:buNone/>
            </a:pPr>
            <a:r>
              <a:rPr lang="en-CA" sz="1200" dirty="0">
                <a:latin typeface="Consolas" panose="020B0609020204030204" pitchFamily="49" charset="0"/>
                <a:cs typeface="Consolas" panose="020B0609020204030204" pitchFamily="49" charset="0"/>
              </a:rPr>
              <a:t>}</a:t>
            </a:r>
            <a:endParaRPr lang="en-CA" sz="1200" dirty="0" smtClean="0">
              <a:latin typeface="Consolas" panose="020B0609020204030204" pitchFamily="49" charset="0"/>
              <a:cs typeface="Consolas" panose="020B0609020204030204" pitchFamily="49" charset="0"/>
            </a:endParaRPr>
          </a:p>
          <a:p>
            <a:endParaRPr lang="en-CA" dirty="0" smtClean="0"/>
          </a:p>
          <a:p>
            <a:r>
              <a:rPr lang="en-CA" dirty="0" smtClean="0"/>
              <a:t>When do they stop evaluating the local variable </a:t>
            </a:r>
            <a:r>
              <a:rPr lang="en-CA" dirty="0" smtClean="0">
                <a:latin typeface="Consolas" panose="020B0609020204030204" pitchFamily="49" charset="0"/>
              </a:rPr>
              <a:t>x</a:t>
            </a:r>
            <a:r>
              <a:rPr lang="en-CA" dirty="0" smtClean="0"/>
              <a:t> equals:</a:t>
            </a:r>
            <a:endParaRPr lang="en-CA" dirty="0">
              <a:latin typeface="Consolas" panose="020B0609020204030204" pitchFamily="49" charset="0"/>
              <a:cs typeface="Consolas" panose="020B0609020204030204" pitchFamily="49" charset="0"/>
            </a:endParaRPr>
          </a:p>
          <a:p>
            <a:pPr marL="457200" lvl="1" indent="0">
              <a:buNone/>
            </a:pPr>
            <a:r>
              <a:rPr lang="en-CA" dirty="0" smtClean="0"/>
              <a:t>	</a:t>
            </a:r>
            <a:r>
              <a:rPr lang="en-CA" dirty="0" smtClean="0">
                <a:latin typeface="Consolas" panose="020B0609020204030204" pitchFamily="49" charset="0"/>
                <a:cs typeface="Consolas" panose="020B0609020204030204" pitchFamily="49" charset="0"/>
              </a:rPr>
              <a:t>-12  -5  -1  7  15   </a:t>
            </a:r>
            <a:endParaRPr lang="en-CA"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421318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If a logical expression is true, its negation is false, and vice versa</a:t>
            </a:r>
          </a:p>
          <a:p>
            <a:pPr lvl="1"/>
            <a:r>
              <a:rPr lang="en-US" dirty="0" smtClean="0"/>
              <a:t>The unary </a:t>
            </a:r>
            <a:r>
              <a:rPr lang="en-US" cap="small" dirty="0" smtClean="0"/>
              <a:t>not</a:t>
            </a:r>
            <a:r>
              <a:rPr lang="en-US" dirty="0" smtClean="0"/>
              <a:t> operator</a:t>
            </a:r>
            <a:endParaRPr lang="en-CA" dirty="0" smtClean="0"/>
          </a:p>
          <a:p>
            <a:endParaRPr lang="en-US" dirty="0"/>
          </a:p>
          <a:p>
            <a:endParaRPr lang="en-US" dirty="0" smtClean="0"/>
          </a:p>
          <a:p>
            <a:endParaRPr lang="en-US" dirty="0"/>
          </a:p>
          <a:p>
            <a:endParaRPr lang="en-US" dirty="0" smtClean="0"/>
          </a:p>
          <a:p>
            <a:endParaRPr lang="en-US" dirty="0"/>
          </a:p>
          <a:p>
            <a:r>
              <a:rPr lang="en-US" dirty="0" smtClean="0"/>
              <a:t>Consider, for example</a:t>
            </a:r>
          </a:p>
          <a:p>
            <a:pPr marL="0" indent="0">
              <a:buNone/>
            </a:pPr>
            <a:r>
              <a:rPr lang="en-US" sz="1400" dirty="0" smtClean="0">
                <a:latin typeface="Consolas" panose="020B0609020204030204" pitchFamily="49" charset="0"/>
              </a:rPr>
              <a:t>    if </a:t>
            </a:r>
            <a:r>
              <a:rPr lang="en-US" sz="1400" dirty="0">
                <a:latin typeface="Consolas" panose="020B0609020204030204" pitchFamily="49" charset="0"/>
              </a:rPr>
              <a:t>( </a:t>
            </a:r>
            <a:r>
              <a:rPr lang="en-US" sz="1400" b="1" dirty="0" smtClean="0">
                <a:solidFill>
                  <a:srgbClr val="0070C0"/>
                </a:solidFill>
                <a:latin typeface="Consolas" panose="020B0609020204030204" pitchFamily="49" charset="0"/>
              </a:rPr>
              <a:t>(</a:t>
            </a:r>
            <a:r>
              <a:rPr lang="en-US" sz="1400" b="1" dirty="0">
                <a:solidFill>
                  <a:srgbClr val="0070C0"/>
                </a:solidFill>
                <a:latin typeface="Consolas" panose="020B0609020204030204" pitchFamily="49" charset="0"/>
              </a:rPr>
              <a:t>x &gt; 0) &amp;&amp; (x &lt; 10</a:t>
            </a:r>
            <a:r>
              <a:rPr lang="en-US" sz="1400" b="1" dirty="0" smtClean="0">
                <a:solidFill>
                  <a:srgbClr val="0070C0"/>
                </a:solidFill>
                <a:latin typeface="Consolas" panose="020B0609020204030204" pitchFamily="49" charset="0"/>
              </a:rPr>
              <a:t>) </a:t>
            </a:r>
            <a:r>
              <a:rPr lang="en-US" sz="1400" dirty="0" smtClean="0">
                <a:latin typeface="Consolas" panose="020B0609020204030204" pitchFamily="49" charset="0"/>
              </a:rPr>
              <a:t>) </a:t>
            </a:r>
            <a:r>
              <a:rPr lang="en-US" sz="1400" dirty="0">
                <a:latin typeface="Consolas" panose="020B0609020204030204" pitchFamily="49" charset="0"/>
              </a:rPr>
              <a:t>{</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"'x' is </a:t>
            </a:r>
            <a:r>
              <a:rPr lang="en-US" sz="1400" dirty="0" smtClean="0">
                <a:latin typeface="Consolas" panose="020B0609020204030204" pitchFamily="49" charset="0"/>
              </a:rPr>
              <a:t>in the </a:t>
            </a:r>
            <a:r>
              <a:rPr lang="en-US" sz="1400" dirty="0">
                <a:latin typeface="Consolas" panose="020B0609020204030204" pitchFamily="49" charset="0"/>
              </a:rPr>
              <a:t>open interval (0, 10)"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0" indent="0">
              <a:buNone/>
            </a:pPr>
            <a:r>
              <a:rPr lang="en-US" sz="1400" dirty="0">
                <a:latin typeface="Consolas" panose="020B0609020204030204" pitchFamily="49" charset="0"/>
              </a:rPr>
              <a:t>    }</a:t>
            </a:r>
            <a:endParaRPr lang="en-US" sz="1400" dirty="0" smtClean="0">
              <a:latin typeface="Consolas" panose="020B0609020204030204" pitchFamily="49" charset="0"/>
            </a:endParaRPr>
          </a:p>
          <a:p>
            <a:pPr marL="0" indent="0">
              <a:buNone/>
            </a:pPr>
            <a:endParaRPr lang="en-US" sz="1400" dirty="0">
              <a:latin typeface="Consolas" panose="020B0609020204030204" pitchFamily="49" charset="0"/>
            </a:endParaRPr>
          </a:p>
          <a:p>
            <a:pPr marL="0" indent="0">
              <a:buNone/>
            </a:pPr>
            <a:r>
              <a:rPr lang="en-US" sz="1400" dirty="0" smtClean="0">
                <a:latin typeface="Consolas" panose="020B0609020204030204" pitchFamily="49" charset="0"/>
              </a:rPr>
              <a:t>    if ( </a:t>
            </a:r>
            <a:r>
              <a:rPr lang="en-US" sz="1400" b="1" dirty="0" smtClean="0">
                <a:solidFill>
                  <a:srgbClr val="FF0000"/>
                </a:solidFill>
                <a:latin typeface="Consolas" panose="020B0609020204030204" pitchFamily="49" charset="0"/>
              </a:rPr>
              <a:t>!(</a:t>
            </a:r>
            <a:r>
              <a:rPr lang="en-US" sz="1400" b="1" dirty="0" smtClean="0">
                <a:solidFill>
                  <a:srgbClr val="0070C0"/>
                </a:solidFill>
                <a:latin typeface="Consolas" panose="020B0609020204030204" pitchFamily="49" charset="0"/>
              </a:rPr>
              <a:t>(x &gt; 0) &amp;&amp; (x &lt; 10)</a:t>
            </a:r>
            <a:r>
              <a:rPr lang="en-US" sz="1400" b="1" dirty="0" smtClean="0">
                <a:solidFill>
                  <a:srgbClr val="FF0000"/>
                </a:solidFill>
                <a:latin typeface="Consolas" panose="020B0609020204030204" pitchFamily="49" charset="0"/>
              </a:rPr>
              <a:t>) </a:t>
            </a:r>
            <a:r>
              <a:rPr lang="en-US" sz="1400" dirty="0" smtClean="0">
                <a:latin typeface="Consolas" panose="020B0609020204030204" pitchFamily="49" charset="0"/>
              </a:rPr>
              <a:t>) {</a:t>
            </a:r>
          </a:p>
          <a:p>
            <a:pPr marL="0"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smtClean="0">
                <a:latin typeface="Consolas" panose="020B0609020204030204" pitchFamily="49" charset="0"/>
              </a:rPr>
              <a:t>"'x' is not in the open interval (0, 10)"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   }</a:t>
            </a:r>
            <a:endParaRPr lang="en-CA" sz="1400" dirty="0" smtClean="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94707031"/>
              </p:ext>
            </p:extLst>
          </p:nvPr>
        </p:nvGraphicFramePr>
        <p:xfrm>
          <a:off x="3131840" y="2420888"/>
          <a:ext cx="2437386" cy="1112520"/>
        </p:xfrm>
        <a:graphic>
          <a:graphicData uri="http://schemas.openxmlformats.org/drawingml/2006/table">
            <a:tbl>
              <a:tblPr>
                <a:tableStyleId>{2D5ABB26-0587-4C30-8999-92F81FD0307C}</a:tableStyleId>
              </a:tblPr>
              <a:tblGrid>
                <a:gridCol w="850849">
                  <a:extLst>
                    <a:ext uri="{9D8B030D-6E8A-4147-A177-3AD203B41FA5}">
                      <a16:colId xmlns:a16="http://schemas.microsoft.com/office/drawing/2014/main" val="20000"/>
                    </a:ext>
                  </a:extLst>
                </a:gridCol>
                <a:gridCol w="1586537">
                  <a:extLst>
                    <a:ext uri="{9D8B030D-6E8A-4147-A177-3AD203B41FA5}">
                      <a16:colId xmlns:a16="http://schemas.microsoft.com/office/drawing/2014/main" val="20001"/>
                    </a:ext>
                  </a:extLst>
                </a:gridCol>
              </a:tblGrid>
              <a:tr h="370840">
                <a:tc>
                  <a:txBody>
                    <a:bodyPr/>
                    <a:lstStyle/>
                    <a:p>
                      <a:pPr algn="ctr"/>
                      <a:r>
                        <a:rPr lang="en-CA" i="0" dirty="0" smtClean="0">
                          <a:latin typeface="Consolas" panose="020B0609020204030204" pitchFamily="49" charset="0"/>
                          <a:cs typeface="Consolas" panose="020B0609020204030204" pitchFamily="49" charset="0"/>
                        </a:rPr>
                        <a:t>x</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i="0" dirty="0" smtClean="0">
                          <a:latin typeface="Consolas" panose="020B0609020204030204" pitchFamily="49" charset="0"/>
                          <a:cs typeface="Consolas" panose="020B0609020204030204" pitchFamily="49" charset="0"/>
                        </a:rPr>
                        <a:t>!x</a:t>
                      </a:r>
                      <a:endParaRPr lang="en-CA" i="0" cap="small" baseline="0"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824393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Note that all three are the same:</a:t>
            </a:r>
            <a:endParaRPr lang="en-US" dirty="0" smtClean="0"/>
          </a:p>
          <a:p>
            <a:pPr marL="0" indent="0">
              <a:buNone/>
            </a:pPr>
            <a:r>
              <a:rPr lang="en-US" sz="1400" dirty="0" smtClean="0">
                <a:latin typeface="Consolas" panose="020B0609020204030204" pitchFamily="49" charset="0"/>
              </a:rPr>
              <a:t>      if ( !((x &gt; 0) &amp;&amp; (x &lt; 10)) ) {</a:t>
            </a:r>
          </a:p>
          <a:p>
            <a:pPr marL="0"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smtClean="0">
                <a:latin typeface="Consolas" panose="020B0609020204030204" pitchFamily="49" charset="0"/>
              </a:rPr>
              <a:t>"'x' is not in the open interval (0, 10)"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     }</a:t>
            </a:r>
          </a:p>
          <a:p>
            <a:pPr marL="0" indent="0">
              <a:buNone/>
            </a:pPr>
            <a:endParaRPr lang="en-US" sz="1400" dirty="0">
              <a:latin typeface="Consolas" panose="020B0609020204030204" pitchFamily="49" charset="0"/>
            </a:endParaRPr>
          </a:p>
          <a:p>
            <a:pPr marL="0" indent="0">
              <a:buNone/>
            </a:pPr>
            <a:r>
              <a:rPr lang="en-US" sz="1400" dirty="0" smtClean="0">
                <a:latin typeface="Consolas" panose="020B0609020204030204" pitchFamily="49" charset="0"/>
              </a:rPr>
              <a:t>     </a:t>
            </a:r>
            <a:r>
              <a:rPr lang="en-US" sz="1400" dirty="0">
                <a:latin typeface="Consolas" panose="020B0609020204030204" pitchFamily="49" charset="0"/>
              </a:rPr>
              <a:t>if ( </a:t>
            </a:r>
            <a:r>
              <a:rPr lang="en-US" sz="1400" dirty="0" smtClean="0">
                <a:latin typeface="Consolas" panose="020B0609020204030204" pitchFamily="49" charset="0"/>
              </a:rPr>
              <a:t>(!(</a:t>
            </a:r>
            <a:r>
              <a:rPr lang="en-US" sz="1400" dirty="0">
                <a:latin typeface="Consolas" panose="020B0609020204030204" pitchFamily="49" charset="0"/>
              </a:rPr>
              <a:t>x &gt; 0) </a:t>
            </a:r>
            <a:r>
              <a:rPr lang="en-US" sz="1400" dirty="0" smtClean="0">
                <a:latin typeface="Consolas" panose="020B0609020204030204" pitchFamily="49" charset="0"/>
              </a:rPr>
              <a:t>|| !(</a:t>
            </a:r>
            <a:r>
              <a:rPr lang="en-US" sz="1400" dirty="0">
                <a:latin typeface="Consolas" panose="020B0609020204030204" pitchFamily="49" charset="0"/>
              </a:rPr>
              <a:t>x &lt; 10)) ) {</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"'x' is not in the open interval (0, 10)"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0" indent="0">
              <a:buNone/>
            </a:pPr>
            <a:r>
              <a:rPr lang="en-US" sz="1400" dirty="0">
                <a:latin typeface="Consolas" panose="020B0609020204030204" pitchFamily="49" charset="0"/>
              </a:rPr>
              <a:t>      </a:t>
            </a:r>
            <a:r>
              <a:rPr lang="en-US" sz="1400" dirty="0" smtClean="0">
                <a:latin typeface="Consolas" panose="020B0609020204030204" pitchFamily="49" charset="0"/>
              </a:rPr>
              <a:t>}</a:t>
            </a:r>
          </a:p>
          <a:p>
            <a:pPr marL="0" indent="0">
              <a:buNone/>
            </a:pPr>
            <a:endParaRPr lang="en-US" sz="1400" dirty="0">
              <a:latin typeface="Consolas" panose="020B0609020204030204" pitchFamily="49" charset="0"/>
            </a:endParaRPr>
          </a:p>
          <a:p>
            <a:pPr marL="0" indent="0">
              <a:buNone/>
            </a:pPr>
            <a:r>
              <a:rPr lang="en-US" sz="1400" dirty="0" smtClean="0">
                <a:latin typeface="Consolas" panose="020B0609020204030204" pitchFamily="49" charset="0"/>
              </a:rPr>
              <a:t>      </a:t>
            </a:r>
            <a:r>
              <a:rPr lang="en-US" sz="1400" dirty="0">
                <a:latin typeface="Consolas" panose="020B0609020204030204" pitchFamily="49" charset="0"/>
              </a:rPr>
              <a:t>if ( </a:t>
            </a:r>
            <a:r>
              <a:rPr lang="en-US" sz="1400" dirty="0" smtClean="0">
                <a:latin typeface="Consolas" panose="020B0609020204030204" pitchFamily="49" charset="0"/>
              </a:rPr>
              <a:t>(x &lt;= </a:t>
            </a:r>
            <a:r>
              <a:rPr lang="en-US" sz="1400" dirty="0">
                <a:latin typeface="Consolas" panose="020B0609020204030204" pitchFamily="49" charset="0"/>
              </a:rPr>
              <a:t>0) || </a:t>
            </a:r>
            <a:r>
              <a:rPr lang="en-US" sz="1400" dirty="0" smtClean="0">
                <a:latin typeface="Consolas" panose="020B0609020204030204" pitchFamily="49" charset="0"/>
              </a:rPr>
              <a:t>(</a:t>
            </a:r>
            <a:r>
              <a:rPr lang="en-US" sz="1400" dirty="0">
                <a:latin typeface="Consolas" panose="020B0609020204030204" pitchFamily="49" charset="0"/>
              </a:rPr>
              <a:t>x </a:t>
            </a:r>
            <a:r>
              <a:rPr lang="en-US" sz="1400" dirty="0" smtClean="0">
                <a:latin typeface="Consolas" panose="020B0609020204030204" pitchFamily="49" charset="0"/>
              </a:rPr>
              <a:t>&gt;= 10) </a:t>
            </a:r>
            <a:r>
              <a:rPr lang="en-US" sz="1400" dirty="0">
                <a:latin typeface="Consolas" panose="020B0609020204030204" pitchFamily="49" charset="0"/>
              </a:rPr>
              <a:t>) {</a:t>
            </a:r>
          </a:p>
          <a:p>
            <a:pPr marL="0"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"'x' is not in the open interval (0, 10)"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0" indent="0">
              <a:buNone/>
            </a:pPr>
            <a:r>
              <a:rPr lang="en-US" sz="1400" dirty="0">
                <a:latin typeface="Consolas" panose="020B0609020204030204" pitchFamily="49" charset="0"/>
              </a:rPr>
              <a:t>      }</a:t>
            </a:r>
            <a:endParaRPr lang="en-CA" sz="1400" dirty="0" smtClean="0">
              <a:latin typeface="Consolas" panose="020B0609020204030204" pitchFamily="49" charset="0"/>
            </a:endParaRPr>
          </a:p>
        </p:txBody>
      </p:sp>
    </p:spTree>
    <p:extLst>
      <p:ext uri="{BB962C8B-B14F-4D97-AF65-F5344CB8AC3E}">
        <p14:creationId xmlns:p14="http://schemas.microsoft.com/office/powerpoint/2010/main" val="103273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We have seen six comparison operators</a:t>
            </a:r>
          </a:p>
          <a:p>
            <a:pPr marL="0" indent="0" algn="ctr">
              <a:buNone/>
            </a:pPr>
            <a:r>
              <a:rPr lang="en-CA" dirty="0">
                <a:latin typeface="Consolas" panose="020B0609020204030204" pitchFamily="49" charset="0"/>
                <a:cs typeface="Consolas" panose="020B0609020204030204" pitchFamily="49" charset="0"/>
              </a:rPr>
              <a:t>&lt;  &lt;= </a:t>
            </a:r>
            <a:r>
              <a:rPr lang="en-CA" dirty="0" smtClean="0">
                <a:latin typeface="Consolas" panose="020B0609020204030204" pitchFamily="49" charset="0"/>
                <a:cs typeface="Consolas" panose="020B0609020204030204" pitchFamily="49" charset="0"/>
              </a:rPr>
              <a:t> ==  &gt;=  &gt;</a:t>
            </a:r>
          </a:p>
          <a:p>
            <a:pPr marL="0" indent="0" algn="ctr">
              <a:buNone/>
            </a:pPr>
            <a:r>
              <a:rPr lang="en-CA" dirty="0" smtClean="0">
                <a:latin typeface="Consolas" panose="020B0609020204030204" pitchFamily="49" charset="0"/>
              </a:rPr>
              <a:t>!=</a:t>
            </a:r>
            <a:endParaRPr lang="en-CA" dirty="0"/>
          </a:p>
          <a:p>
            <a:endParaRPr lang="en-CA" dirty="0" smtClean="0"/>
          </a:p>
          <a:p>
            <a:r>
              <a:rPr lang="en-CA" dirty="0" smtClean="0"/>
              <a:t>Problem:</a:t>
            </a:r>
          </a:p>
          <a:p>
            <a:pPr lvl="1"/>
            <a:r>
              <a:rPr lang="en-CA" dirty="0" smtClean="0"/>
              <a:t>What if more than one condition is required?</a:t>
            </a:r>
          </a:p>
          <a:p>
            <a:pPr lvl="1"/>
            <a:r>
              <a:rPr lang="en-CA" dirty="0" smtClean="0"/>
              <a:t>What if two conditions result in the same consequent?</a:t>
            </a:r>
          </a:p>
          <a:p>
            <a:pPr lvl="1"/>
            <a:r>
              <a:rPr lang="en-CA" dirty="0" smtClean="0"/>
              <a:t>What if we require that a condition must be false?</a:t>
            </a:r>
          </a:p>
          <a:p>
            <a:endParaRPr lang="en-CA" dirty="0"/>
          </a:p>
        </p:txBody>
      </p:sp>
    </p:spTree>
    <p:extLst>
      <p:ext uri="{BB962C8B-B14F-4D97-AF65-F5344CB8AC3E}">
        <p14:creationId xmlns:p14="http://schemas.microsoft.com/office/powerpoint/2010/main" val="232857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The following Boolean-valued statements are equivalent</a:t>
            </a:r>
            <a:r>
              <a:rPr lang="en-CA" baseline="30000" dirty="0" smtClean="0"/>
              <a:t>1</a:t>
            </a:r>
            <a:r>
              <a:rPr lang="en-CA" dirty="0" smtClean="0"/>
              <a:t>:</a:t>
            </a:r>
          </a:p>
          <a:p>
            <a:pPr marL="457200" lvl="1" indent="0">
              <a:buNone/>
            </a:pPr>
            <a:r>
              <a:rPr lang="en-CA" sz="1800" dirty="0" smtClean="0">
                <a:latin typeface="Consolas" panose="020B0609020204030204" pitchFamily="49" charset="0"/>
                <a:cs typeface="Consolas" panose="020B0609020204030204" pitchFamily="49" charset="0"/>
              </a:rPr>
              <a:t>        (x != 1)		         !(x == 1)</a:t>
            </a:r>
          </a:p>
          <a:p>
            <a:pPr marL="457200" lvl="1" indent="0">
              <a:buNone/>
            </a:pPr>
            <a:r>
              <a:rPr lang="en-CA" sz="1800" dirty="0" smtClean="0">
                <a:latin typeface="Consolas" panose="020B0609020204030204" pitchFamily="49" charset="0"/>
                <a:cs typeface="Consolas" panose="020B0609020204030204" pitchFamily="49" charset="0"/>
              </a:rPr>
              <a:t>        (x</a:t>
            </a:r>
            <a:r>
              <a:rPr lang="en-CA" sz="900" dirty="0">
                <a:solidFill>
                  <a:prstClr val="black"/>
                </a:solidFill>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&gt;</a:t>
            </a:r>
            <a:r>
              <a:rPr lang="en-CA" sz="900" dirty="0" smtClean="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0)		         !(x &lt;= 0)</a:t>
            </a:r>
          </a:p>
          <a:p>
            <a:pPr marL="0" indent="0">
              <a:buNone/>
            </a:pPr>
            <a:r>
              <a:rPr lang="en-CA" sz="1800" dirty="0" smtClean="0">
                <a:latin typeface="Consolas" panose="020B0609020204030204" pitchFamily="49" charset="0"/>
                <a:cs typeface="Consolas" panose="020B0609020204030204" pitchFamily="49" charset="0"/>
              </a:rPr>
              <a:t>     (x &gt;= -1) &amp;&amp; (x &lt;= 1)     !((x &lt; -1) || (x &gt; 1))</a:t>
            </a:r>
          </a:p>
          <a:p>
            <a:pPr marL="0" indent="0">
              <a:buNone/>
            </a:pPr>
            <a:endParaRPr lang="en-CA" sz="1800" dirty="0" smtClean="0">
              <a:latin typeface="Consolas" panose="020B0609020204030204" pitchFamily="49" charset="0"/>
              <a:cs typeface="Consolas" panose="020B0609020204030204" pitchFamily="49" charset="0"/>
            </a:endParaRPr>
          </a:p>
        </p:txBody>
      </p:sp>
      <p:sp>
        <p:nvSpPr>
          <p:cNvPr id="6" name="TextBox 5"/>
          <p:cNvSpPr txBox="1"/>
          <p:nvPr/>
        </p:nvSpPr>
        <p:spPr>
          <a:xfrm>
            <a:off x="2627784" y="6309320"/>
            <a:ext cx="5498621" cy="369332"/>
          </a:xfrm>
          <a:prstGeom prst="rect">
            <a:avLst/>
          </a:prstGeom>
          <a:noFill/>
        </p:spPr>
        <p:txBody>
          <a:bodyPr wrap="none" rtlCol="0">
            <a:spAutoFit/>
          </a:bodyPr>
          <a:lstStyle/>
          <a:p>
            <a:r>
              <a:rPr lang="en-CA" baseline="30000" dirty="0" smtClean="0">
                <a:latin typeface="Georgia" panose="02040502050405020303" pitchFamily="18" charset="0"/>
              </a:rPr>
              <a:t>1</a:t>
            </a:r>
            <a:r>
              <a:rPr lang="en-CA" dirty="0" smtClean="0">
                <a:latin typeface="Georgia" panose="02040502050405020303" pitchFamily="18" charset="0"/>
              </a:rPr>
              <a:t>If the operands are the same, the result is the same.</a:t>
            </a:r>
            <a:endParaRPr lang="en-CA" baseline="30000" dirty="0">
              <a:latin typeface="Georgia" panose="02040502050405020303" pitchFamily="18" charset="0"/>
            </a:endParaRPr>
          </a:p>
        </p:txBody>
      </p:sp>
    </p:spTree>
    <p:custDataLst>
      <p:tags r:id="rId1"/>
    </p:custDataLst>
    <p:extLst>
      <p:ext uri="{BB962C8B-B14F-4D97-AF65-F5344CB8AC3E}">
        <p14:creationId xmlns:p14="http://schemas.microsoft.com/office/powerpoint/2010/main" val="795760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The behavior of these two conditional statements are equivalent:</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if ( </a:t>
            </a:r>
            <a:r>
              <a:rPr lang="en-CA" sz="1800" i="1" dirty="0" smtClean="0">
                <a:latin typeface="Consolas" panose="020B0609020204030204" pitchFamily="49" charset="0"/>
                <a:cs typeface="Consolas" panose="020B0609020204030204" pitchFamily="49" charset="0"/>
              </a:rPr>
              <a:t>some-condition</a:t>
            </a:r>
            <a:r>
              <a:rPr lang="en-CA" sz="1800" dirty="0" smtClean="0">
                <a:latin typeface="Consolas" panose="020B0609020204030204" pitchFamily="49" charset="0"/>
                <a:cs typeface="Consolas" panose="020B0609020204030204" pitchFamily="49" charset="0"/>
              </a:rPr>
              <a:t> ) </a:t>
            </a:r>
            <a:r>
              <a:rPr lang="en-CA" sz="1800" b="1" dirty="0" smtClean="0">
                <a:solidFill>
                  <a:srgbClr val="0070C0"/>
                </a:solidFill>
                <a:latin typeface="Consolas" panose="020B0609020204030204" pitchFamily="49" charset="0"/>
                <a:cs typeface="Consolas" panose="020B0609020204030204" pitchFamily="49" charset="0"/>
              </a:rPr>
              <a:t>{</a:t>
            </a:r>
          </a:p>
          <a:p>
            <a:pPr marL="800100" lvl="2" indent="0">
              <a:buNone/>
            </a:pPr>
            <a:r>
              <a:rPr lang="en-CA" sz="1800" b="1" dirty="0" smtClean="0">
                <a:solidFill>
                  <a:srgbClr val="0070C0"/>
                </a:solidFill>
                <a:latin typeface="Consolas" panose="020B0609020204030204" pitchFamily="49" charset="0"/>
                <a:cs typeface="Consolas" panose="020B0609020204030204" pitchFamily="49" charset="0"/>
              </a:rPr>
              <a:t>    // Do something</a:t>
            </a:r>
          </a:p>
          <a:p>
            <a:pPr marL="800100" lvl="2" indent="0">
              <a:buNone/>
            </a:pPr>
            <a:r>
              <a:rPr lang="en-CA" sz="1800" b="1" dirty="0" smtClean="0">
                <a:solidFill>
                  <a:srgbClr val="0070C0"/>
                </a:solidFill>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else </a:t>
            </a:r>
            <a:r>
              <a:rPr lang="en-CA" sz="1800" b="1" dirty="0" smtClean="0">
                <a:solidFill>
                  <a:srgbClr val="C00000"/>
                </a:solidFill>
                <a:latin typeface="Consolas" panose="020B0609020204030204" pitchFamily="49" charset="0"/>
                <a:cs typeface="Consolas" panose="020B0609020204030204" pitchFamily="49" charset="0"/>
              </a:rPr>
              <a:t>{</a:t>
            </a:r>
          </a:p>
          <a:p>
            <a:pPr marL="800100" lvl="2" indent="0">
              <a:buNone/>
            </a:pPr>
            <a:r>
              <a:rPr lang="en-CA" sz="1800" b="1" dirty="0">
                <a:solidFill>
                  <a:srgbClr val="C00000"/>
                </a:solidFill>
                <a:latin typeface="Consolas" panose="020B0609020204030204" pitchFamily="49" charset="0"/>
                <a:cs typeface="Consolas" panose="020B0609020204030204" pitchFamily="49" charset="0"/>
              </a:rPr>
              <a:t> </a:t>
            </a:r>
            <a:r>
              <a:rPr lang="en-CA" sz="1800" b="1" dirty="0" smtClean="0">
                <a:solidFill>
                  <a:srgbClr val="C00000"/>
                </a:solidFill>
                <a:latin typeface="Consolas" panose="020B0609020204030204" pitchFamily="49" charset="0"/>
                <a:cs typeface="Consolas" panose="020B0609020204030204" pitchFamily="49" charset="0"/>
              </a:rPr>
              <a:t>   // Do something completely different</a:t>
            </a:r>
          </a:p>
          <a:p>
            <a:pPr marL="800100" lvl="2" indent="0">
              <a:buNone/>
            </a:pPr>
            <a:r>
              <a:rPr lang="en-CA" sz="1800" b="1" dirty="0" smtClean="0">
                <a:solidFill>
                  <a:srgbClr val="C00000"/>
                </a:solidFill>
                <a:latin typeface="Consolas" panose="020B0609020204030204" pitchFamily="49" charset="0"/>
                <a:cs typeface="Consolas" panose="020B0609020204030204" pitchFamily="49" charset="0"/>
              </a:rPr>
              <a:t>}</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if ( </a:t>
            </a:r>
            <a:r>
              <a:rPr lang="en-CA" sz="1800" b="1" dirty="0" smtClean="0">
                <a:solidFill>
                  <a:srgbClr val="FF0000"/>
                </a:solidFill>
                <a:latin typeface="Consolas" panose="020B0609020204030204" pitchFamily="49" charset="0"/>
                <a:cs typeface="Consolas" panose="020B0609020204030204" pitchFamily="49" charset="0"/>
              </a:rPr>
              <a:t>!</a:t>
            </a:r>
            <a:r>
              <a:rPr lang="en-CA" sz="1800" i="1" dirty="0" smtClean="0">
                <a:latin typeface="Consolas" panose="020B0609020204030204" pitchFamily="49" charset="0"/>
                <a:cs typeface="Consolas" panose="020B0609020204030204" pitchFamily="49" charset="0"/>
              </a:rPr>
              <a:t>some-condition</a:t>
            </a:r>
            <a:r>
              <a:rPr lang="en-CA" sz="1800" dirty="0" smtClean="0">
                <a:latin typeface="Consolas" panose="020B0609020204030204" pitchFamily="49" charset="0"/>
                <a:cs typeface="Consolas" panose="020B0609020204030204" pitchFamily="49" charset="0"/>
              </a:rPr>
              <a:t> ) </a:t>
            </a:r>
            <a:r>
              <a:rPr lang="en-CA" sz="1800" b="1" dirty="0" smtClean="0">
                <a:solidFill>
                  <a:srgbClr val="C00000"/>
                </a:solidFill>
                <a:latin typeface="Consolas" panose="020B0609020204030204" pitchFamily="49" charset="0"/>
                <a:cs typeface="Consolas" panose="020B0609020204030204" pitchFamily="49" charset="0"/>
              </a:rPr>
              <a:t>{</a:t>
            </a:r>
          </a:p>
          <a:p>
            <a:pPr marL="800100" lvl="2" indent="0">
              <a:buNone/>
            </a:pPr>
            <a:r>
              <a:rPr lang="en-CA" sz="1800" b="1" dirty="0" smtClean="0">
                <a:solidFill>
                  <a:srgbClr val="C00000"/>
                </a:solidFill>
                <a:latin typeface="Consolas" panose="020B0609020204030204" pitchFamily="49" charset="0"/>
                <a:cs typeface="Consolas" panose="020B0609020204030204" pitchFamily="49" charset="0"/>
              </a:rPr>
              <a:t>    // Do something completely different</a:t>
            </a:r>
          </a:p>
          <a:p>
            <a:pPr marL="800100" lvl="2" indent="0">
              <a:buNone/>
            </a:pPr>
            <a:r>
              <a:rPr lang="en-CA" sz="1800" b="1" dirty="0" smtClean="0">
                <a:solidFill>
                  <a:srgbClr val="C00000"/>
                </a:solidFill>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 else </a:t>
            </a:r>
            <a:r>
              <a:rPr lang="en-CA" sz="1800" b="1" dirty="0" smtClean="0">
                <a:solidFill>
                  <a:srgbClr val="0070C0"/>
                </a:solidFill>
                <a:latin typeface="Consolas" panose="020B0609020204030204" pitchFamily="49" charset="0"/>
                <a:cs typeface="Consolas" panose="020B0609020204030204" pitchFamily="49" charset="0"/>
              </a:rPr>
              <a:t>{</a:t>
            </a:r>
          </a:p>
          <a:p>
            <a:pPr marL="800100" lvl="2" indent="0">
              <a:buNone/>
            </a:pPr>
            <a:r>
              <a:rPr lang="en-CA" sz="1800" b="1" dirty="0">
                <a:solidFill>
                  <a:srgbClr val="0070C0"/>
                </a:solidFill>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   // Do something</a:t>
            </a:r>
          </a:p>
          <a:p>
            <a:pPr marL="800100" lvl="2" indent="0">
              <a:buNone/>
            </a:pPr>
            <a:r>
              <a:rPr lang="en-CA" sz="1800" b="1" dirty="0" smtClean="0">
                <a:solidFill>
                  <a:srgbClr val="0070C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23196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two or more conditions can be chained together</a:t>
            </a:r>
          </a:p>
          <a:p>
            <a:pPr lvl="2"/>
            <a:r>
              <a:rPr lang="en-CA" dirty="0" smtClean="0"/>
              <a:t>With a logical </a:t>
            </a:r>
            <a:r>
              <a:rPr lang="en-CA" cap="small" dirty="0" smtClean="0"/>
              <a:t>and</a:t>
            </a:r>
            <a:r>
              <a:rPr lang="en-CA" dirty="0" smtClean="0"/>
              <a:t> (</a:t>
            </a:r>
            <a:r>
              <a:rPr lang="en-CA" dirty="0" smtClean="0">
                <a:latin typeface="Consolas" panose="020B0609020204030204" pitchFamily="49" charset="0"/>
                <a:cs typeface="Consolas" panose="020B0609020204030204" pitchFamily="49" charset="0"/>
              </a:rPr>
              <a:t>&amp;&amp;</a:t>
            </a:r>
            <a:r>
              <a:rPr lang="en-CA" dirty="0" smtClean="0"/>
              <a:t>), all must be </a:t>
            </a:r>
            <a:r>
              <a:rPr lang="en-CA" dirty="0" smtClean="0">
                <a:latin typeface="Consolas" panose="020B0609020204030204" pitchFamily="49" charset="0"/>
                <a:cs typeface="Consolas" panose="020B0609020204030204" pitchFamily="49" charset="0"/>
              </a:rPr>
              <a:t>true</a:t>
            </a:r>
            <a:r>
              <a:rPr lang="en-CA" dirty="0" smtClean="0"/>
              <a:t> for the result to be </a:t>
            </a:r>
            <a:r>
              <a:rPr lang="en-CA" dirty="0" smtClean="0">
                <a:latin typeface="Consolas" panose="020B0609020204030204" pitchFamily="49" charset="0"/>
                <a:cs typeface="Consolas" panose="020B0609020204030204" pitchFamily="49" charset="0"/>
              </a:rPr>
              <a:t>true</a:t>
            </a:r>
          </a:p>
          <a:p>
            <a:pPr lvl="2"/>
            <a:r>
              <a:rPr lang="en-CA" dirty="0"/>
              <a:t>With a logical </a:t>
            </a:r>
            <a:r>
              <a:rPr lang="en-CA" cap="small" dirty="0" smtClean="0"/>
              <a:t>or</a:t>
            </a:r>
            <a:r>
              <a:rPr lang="en-CA" dirty="0" smtClean="0"/>
              <a:t>   (</a:t>
            </a:r>
            <a:r>
              <a:rPr lang="en-CA" dirty="0" smtClean="0">
                <a:latin typeface="Consolas" panose="020B0609020204030204" pitchFamily="49" charset="0"/>
                <a:cs typeface="Consolas" panose="020B0609020204030204" pitchFamily="49" charset="0"/>
              </a:rPr>
              <a:t>||</a:t>
            </a:r>
            <a:r>
              <a:rPr lang="en-CA" dirty="0" smtClean="0"/>
              <a:t>), one </a:t>
            </a:r>
            <a:r>
              <a:rPr lang="en-CA" dirty="0"/>
              <a:t>must be </a:t>
            </a:r>
            <a:r>
              <a:rPr lang="en-CA" dirty="0">
                <a:latin typeface="Consolas" panose="020B0609020204030204" pitchFamily="49" charset="0"/>
                <a:cs typeface="Consolas" panose="020B0609020204030204" pitchFamily="49" charset="0"/>
              </a:rPr>
              <a:t>true</a:t>
            </a:r>
            <a:r>
              <a:rPr lang="en-CA" dirty="0"/>
              <a:t> for the result to be </a:t>
            </a:r>
            <a:r>
              <a:rPr lang="en-CA" dirty="0">
                <a:latin typeface="Consolas" panose="020B0609020204030204" pitchFamily="49" charset="0"/>
                <a:cs typeface="Consolas" panose="020B0609020204030204" pitchFamily="49" charset="0"/>
              </a:rPr>
              <a:t>true</a:t>
            </a:r>
          </a:p>
          <a:p>
            <a:pPr lvl="1"/>
            <a:r>
              <a:rPr lang="en-CA" dirty="0" smtClean="0"/>
              <a:t>Are familiarized with truth tables</a:t>
            </a:r>
          </a:p>
          <a:p>
            <a:pPr lvl="1"/>
            <a:r>
              <a:rPr lang="en-CA" dirty="0" smtClean="0"/>
              <a:t>Understand the idea of short-circuit evaluation</a:t>
            </a:r>
          </a:p>
          <a:p>
            <a:pPr lvl="2"/>
            <a:r>
              <a:rPr lang="en-CA" dirty="0" smtClean="0"/>
              <a:t>As soon as one condition is </a:t>
            </a:r>
            <a:r>
              <a:rPr lang="en-CA" dirty="0" smtClean="0">
                <a:latin typeface="Consolas" panose="020B0609020204030204" pitchFamily="49" charset="0"/>
                <a:cs typeface="Consolas" panose="020B0609020204030204" pitchFamily="49" charset="0"/>
              </a:rPr>
              <a:t>false</a:t>
            </a:r>
            <a:r>
              <a:rPr lang="en-CA" dirty="0" smtClean="0"/>
              <a:t> in a chain of logical </a:t>
            </a:r>
            <a:r>
              <a:rPr lang="en-CA" cap="small" dirty="0" smtClean="0"/>
              <a:t>and</a:t>
            </a:r>
            <a:r>
              <a:rPr lang="en-CA" dirty="0" smtClean="0"/>
              <a:t>s, we’re done: the result must be </a:t>
            </a:r>
            <a:r>
              <a:rPr lang="en-CA" dirty="0" smtClean="0">
                <a:latin typeface="Consolas" panose="020B0609020204030204" pitchFamily="49" charset="0"/>
                <a:cs typeface="Consolas" panose="020B0609020204030204" pitchFamily="49" charset="0"/>
              </a:rPr>
              <a:t>false</a:t>
            </a:r>
          </a:p>
          <a:p>
            <a:pPr lvl="2"/>
            <a:r>
              <a:rPr lang="en-CA" dirty="0"/>
              <a:t>As soon as one condition is </a:t>
            </a:r>
            <a:r>
              <a:rPr lang="en-CA" dirty="0" smtClean="0">
                <a:latin typeface="Consolas" panose="020B0609020204030204" pitchFamily="49" charset="0"/>
                <a:cs typeface="Consolas" panose="020B0609020204030204" pitchFamily="49" charset="0"/>
              </a:rPr>
              <a:t>true</a:t>
            </a:r>
            <a:r>
              <a:rPr lang="en-CA" dirty="0" smtClean="0"/>
              <a:t> </a:t>
            </a:r>
            <a:r>
              <a:rPr lang="en-CA" dirty="0"/>
              <a:t>in a chain of logical </a:t>
            </a:r>
            <a:r>
              <a:rPr lang="en-CA" cap="small" dirty="0" err="1" smtClean="0"/>
              <a:t>or</a:t>
            </a:r>
            <a:r>
              <a:rPr lang="en-CA" dirty="0" err="1" smtClean="0"/>
              <a:t>s</a:t>
            </a:r>
            <a:r>
              <a:rPr lang="en-CA" dirty="0"/>
              <a:t>, we’re done: the result must be </a:t>
            </a: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p>
            <a:pPr lvl="1"/>
            <a:r>
              <a:rPr lang="en-CA" dirty="0" smtClean="0"/>
              <a:t>Understand that logical negation switches between </a:t>
            </a:r>
            <a:r>
              <a:rPr lang="en-CA" dirty="0">
                <a:latin typeface="Consolas" panose="020B0609020204030204" pitchFamily="49" charset="0"/>
                <a:cs typeface="Consolas" panose="020B0609020204030204" pitchFamily="49" charset="0"/>
              </a:rPr>
              <a:t>true</a:t>
            </a:r>
            <a:r>
              <a:rPr lang="en-CA" dirty="0"/>
              <a:t> </a:t>
            </a:r>
            <a:r>
              <a:rPr lang="en-CA" smtClean="0"/>
              <a:t>and </a:t>
            </a:r>
            <a:r>
              <a:rPr lang="en-CA" smtClean="0">
                <a:latin typeface="Consolas" panose="020B0609020204030204" pitchFamily="49" charset="0"/>
                <a:cs typeface="Consolas" panose="020B0609020204030204" pitchFamily="49" charset="0"/>
              </a:rPr>
              <a:t>false</a:t>
            </a:r>
            <a:endParaRPr lang="en-CA" dirty="0" smtClean="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idx="1"/>
          </p:nvPr>
        </p:nvSpPr>
        <p:spPr/>
        <p:txBody>
          <a:bodyPr>
            <a:normAutofit/>
          </a:bodyPr>
          <a:lstStyle/>
          <a:p>
            <a:r>
              <a:rPr lang="en-US" sz="1800" dirty="0" smtClean="0"/>
              <a:t>None so far.</a:t>
            </a:r>
            <a:endParaRPr lang="en-CA" sz="1800" dirty="0"/>
          </a:p>
        </p:txBody>
      </p:sp>
    </p:spTree>
    <p:extLst>
      <p:ext uri="{BB962C8B-B14F-4D97-AF65-F5344CB8AC3E}">
        <p14:creationId xmlns:p14="http://schemas.microsoft.com/office/powerpoint/2010/main" val="2358588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unit pulse</a:t>
            </a:r>
            <a:endParaRPr lang="en-CA" dirty="0"/>
          </a:p>
        </p:txBody>
      </p:sp>
      <p:sp>
        <p:nvSpPr>
          <p:cNvPr id="3" name="Content Placeholder 2"/>
          <p:cNvSpPr>
            <a:spLocks noGrp="1"/>
          </p:cNvSpPr>
          <p:nvPr>
            <p:ph idx="1"/>
          </p:nvPr>
        </p:nvSpPr>
        <p:spPr/>
        <p:txBody>
          <a:bodyPr/>
          <a:lstStyle/>
          <a:p>
            <a:r>
              <a:rPr lang="en-CA" dirty="0" smtClean="0"/>
              <a:t>Suppose we want to implement the function:</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r>
              <a:rPr lang="en-CA" dirty="0" smtClean="0"/>
              <a:t>This function has an integral (area under the curve) equal to </a:t>
            </a:r>
            <a:r>
              <a:rPr lang="en-CA" dirty="0" smtClean="0">
                <a:latin typeface="Times New Roman" panose="02020603050405020304" pitchFamily="18" charset="0"/>
                <a:cs typeface="Times New Roman" panose="02020603050405020304" pitchFamily="18" charset="0"/>
              </a:rPr>
              <a:t>1</a:t>
            </a:r>
          </a:p>
        </p:txBody>
      </p:sp>
      <p:graphicFrame>
        <p:nvGraphicFramePr>
          <p:cNvPr id="4" name="Object 3"/>
          <p:cNvGraphicFramePr>
            <a:graphicFrameLocks noChangeAspect="1"/>
          </p:cNvGraphicFramePr>
          <p:nvPr>
            <p:extLst>
              <p:ext uri="{D42A27DB-BD31-4B8C-83A1-F6EECF244321}">
                <p14:modId xmlns:p14="http://schemas.microsoft.com/office/powerpoint/2010/main" val="3251052191"/>
              </p:ext>
            </p:extLst>
          </p:nvPr>
        </p:nvGraphicFramePr>
        <p:xfrm>
          <a:off x="2841625" y="2133600"/>
          <a:ext cx="3322638" cy="2090738"/>
        </p:xfrm>
        <a:graphic>
          <a:graphicData uri="http://schemas.openxmlformats.org/presentationml/2006/ole">
            <mc:AlternateContent xmlns:mc="http://schemas.openxmlformats.org/markup-compatibility/2006">
              <mc:Choice xmlns:v="urn:schemas-microsoft-com:vml" Requires="v">
                <p:oleObj spid="_x0000_s9257" name="Equation" r:id="rId3" imgW="1549080" imgH="977760" progId="Equation.DSMT4">
                  <p:embed/>
                </p:oleObj>
              </mc:Choice>
              <mc:Fallback>
                <p:oleObj name="Equation" r:id="rId3" imgW="1549080" imgH="977760" progId="Equation.DSMT4">
                  <p:embed/>
                  <p:pic>
                    <p:nvPicPr>
                      <p:cNvPr id="0" name="Object 5"/>
                      <p:cNvPicPr>
                        <a:picLocks noChangeAspect="1" noChangeArrowheads="1"/>
                      </p:cNvPicPr>
                      <p:nvPr/>
                    </p:nvPicPr>
                    <p:blipFill>
                      <a:blip r:embed="rId4"/>
                      <a:srcRect/>
                      <a:stretch>
                        <a:fillRect/>
                      </a:stretch>
                    </p:blipFill>
                    <p:spPr bwMode="auto">
                      <a:xfrm>
                        <a:off x="2841625" y="2133600"/>
                        <a:ext cx="3322638"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99792" y="4888038"/>
            <a:ext cx="4104456" cy="189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51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unit pulse</a:t>
            </a:r>
          </a:p>
        </p:txBody>
      </p:sp>
      <p:sp>
        <p:nvSpPr>
          <p:cNvPr id="3" name="Content Placeholder 2"/>
          <p:cNvSpPr>
            <a:spLocks noGrp="1"/>
          </p:cNvSpPr>
          <p:nvPr>
            <p:ph idx="1"/>
          </p:nvPr>
        </p:nvSpPr>
        <p:spPr/>
        <p:txBody>
          <a:bodyPr>
            <a:normAutofit fontScale="92500" lnSpcReduction="10000"/>
          </a:bodyPr>
          <a:lstStyle/>
          <a:p>
            <a:r>
              <a:rPr lang="en-CA" dirty="0" smtClean="0"/>
              <a:t>We could implement this program as follows:</a:t>
            </a:r>
            <a:endParaRPr lang="en-CA" dirty="0"/>
          </a:p>
          <a:p>
            <a:pPr marL="1257300" lvl="3" indent="0">
              <a:buNone/>
            </a:pPr>
            <a:r>
              <a:rPr lang="en-CA" sz="1200" dirty="0" smtClean="0">
                <a:latin typeface="Consolas" panose="020B0609020204030204" pitchFamily="49" charset="0"/>
                <a:cs typeface="Consolas" panose="020B0609020204030204" pitchFamily="49" charset="0"/>
              </a:rPr>
              <a:t>#include &lt;</a:t>
            </a:r>
            <a:r>
              <a:rPr lang="en-CA" sz="1200" dirty="0" err="1" smtClean="0">
                <a:latin typeface="Consolas" panose="020B0609020204030204" pitchFamily="49" charset="0"/>
                <a:cs typeface="Consolas" panose="020B0609020204030204" pitchFamily="49" charset="0"/>
              </a:rPr>
              <a:t>iostream</a:t>
            </a:r>
            <a:r>
              <a:rPr lang="en-CA" sz="1200" dirty="0" smtClean="0">
                <a:latin typeface="Consolas" panose="020B0609020204030204" pitchFamily="49" charset="0"/>
                <a:cs typeface="Consolas" panose="020B0609020204030204" pitchFamily="49" charset="0"/>
              </a:rPr>
              <a:t>&gt;</a:t>
            </a:r>
          </a:p>
          <a:p>
            <a:pPr marL="1257300" lvl="3" indent="0">
              <a:buNone/>
            </a:pPr>
            <a:endParaRPr lang="en-US" sz="1200" dirty="0">
              <a:latin typeface="Consolas" panose="020B0609020204030204" pitchFamily="49" charset="0"/>
              <a:cs typeface="Consolas" panose="020B0609020204030204" pitchFamily="49" charset="0"/>
            </a:endParaRPr>
          </a:p>
          <a:p>
            <a:pPr marL="1257300" lvl="3" indent="0">
              <a:buNone/>
            </a:pPr>
            <a:r>
              <a:rPr lang="en-US" sz="1200" dirty="0" smtClean="0">
                <a:latin typeface="Consolas" panose="020B0609020204030204" pitchFamily="49" charset="0"/>
                <a:cs typeface="Consolas" panose="020B0609020204030204" pitchFamily="49" charset="0"/>
              </a:rPr>
              <a:t>// Function declarations</a:t>
            </a:r>
          </a:p>
          <a:p>
            <a:pPr marL="1257300" lvl="3" indent="0">
              <a:buNone/>
            </a:pPr>
            <a:r>
              <a:rPr lang="en-US" sz="1200" dirty="0" err="1" smtClean="0">
                <a:latin typeface="Consolas" panose="020B0609020204030204" pitchFamily="49" charset="0"/>
                <a:cs typeface="Consolas" panose="020B0609020204030204" pitchFamily="49" charset="0"/>
              </a:rPr>
              <a:t>int</a:t>
            </a:r>
            <a:r>
              <a:rPr lang="en-US" sz="1200" dirty="0" smtClean="0">
                <a:latin typeface="Consolas" panose="020B0609020204030204" pitchFamily="49" charset="0"/>
                <a:cs typeface="Consolas" panose="020B0609020204030204" pitchFamily="49" charset="0"/>
              </a:rPr>
              <a:t> main();</a:t>
            </a:r>
          </a:p>
          <a:p>
            <a:pPr marL="1257300" lvl="3" indent="0">
              <a:buNone/>
            </a:pPr>
            <a:endParaRPr lang="en-US" sz="1200" dirty="0">
              <a:latin typeface="Consolas" panose="020B0609020204030204" pitchFamily="49" charset="0"/>
              <a:cs typeface="Consolas" panose="020B0609020204030204" pitchFamily="49" charset="0"/>
            </a:endParaRPr>
          </a:p>
          <a:p>
            <a:pPr marL="1257300" lvl="3" indent="0">
              <a:buNone/>
            </a:pPr>
            <a:r>
              <a:rPr lang="en-US" sz="1200" dirty="0" smtClean="0">
                <a:latin typeface="Consolas" panose="020B0609020204030204" pitchFamily="49" charset="0"/>
                <a:cs typeface="Consolas" panose="020B0609020204030204" pitchFamily="49" charset="0"/>
              </a:rPr>
              <a:t>// Function definitions</a:t>
            </a:r>
          </a:p>
          <a:p>
            <a:pPr marL="1257300" lvl="3" indent="0">
              <a:buNone/>
            </a:pPr>
            <a:r>
              <a:rPr lang="en-US" sz="1200" dirty="0" err="1" smtClean="0">
                <a:latin typeface="Consolas" panose="020B0609020204030204" pitchFamily="49" charset="0"/>
                <a:cs typeface="Consolas" panose="020B0609020204030204" pitchFamily="49" charset="0"/>
              </a:rPr>
              <a:t>int</a:t>
            </a:r>
            <a:r>
              <a:rPr lang="en-US" sz="1200" dirty="0" smtClean="0">
                <a:latin typeface="Consolas" panose="020B0609020204030204" pitchFamily="49" charset="0"/>
                <a:cs typeface="Consolas" panose="020B0609020204030204" pitchFamily="49" charset="0"/>
              </a:rPr>
              <a:t> main() {</a:t>
            </a:r>
          </a:p>
          <a:p>
            <a:pPr marL="1257300" lvl="3"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double x{};</a:t>
            </a:r>
          </a:p>
          <a:p>
            <a:pPr marL="1257300" lvl="3"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cout</a:t>
            </a:r>
            <a:r>
              <a:rPr lang="en-US" sz="1200" dirty="0" smtClean="0">
                <a:latin typeface="Consolas" panose="020B0609020204030204" pitchFamily="49" charset="0"/>
                <a:cs typeface="Consolas" panose="020B0609020204030204" pitchFamily="49" charset="0"/>
              </a:rPr>
              <a:t> &lt;&lt; "Enter a number: ";</a:t>
            </a:r>
          </a:p>
          <a:p>
            <a:pPr marL="1257300" lvl="3"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cin</a:t>
            </a:r>
            <a:r>
              <a:rPr lang="en-US" sz="1200" dirty="0" smtClean="0">
                <a:latin typeface="Consolas" panose="020B0609020204030204" pitchFamily="49" charset="0"/>
                <a:cs typeface="Consolas" panose="020B0609020204030204" pitchFamily="49" charset="0"/>
              </a:rPr>
              <a:t> &gt;&gt; x;</a:t>
            </a:r>
          </a:p>
          <a:p>
            <a:pPr marL="1257300" lvl="3" indent="0">
              <a:buNone/>
            </a:pPr>
            <a:endParaRPr lang="en-US" sz="1200" dirty="0">
              <a:latin typeface="Consolas" panose="020B0609020204030204" pitchFamily="49" charset="0"/>
              <a:cs typeface="Consolas" panose="020B0609020204030204" pitchFamily="49" charset="0"/>
            </a:endParaRPr>
          </a:p>
          <a:p>
            <a:pPr marL="1257300" lvl="3" indent="0">
              <a:buNone/>
            </a:pPr>
            <a:r>
              <a:rPr lang="en-US" sz="1200" dirty="0" smtClean="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if ( x &lt; 0.0 )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std</a:t>
            </a:r>
            <a:r>
              <a:rPr lang="en-CA" sz="1200" dirty="0" smtClean="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cout</a:t>
            </a:r>
            <a:r>
              <a:rPr lang="en-CA" sz="1200" dirty="0" smtClean="0">
                <a:latin typeface="Consolas" panose="020B0609020204030204" pitchFamily="49" charset="0"/>
                <a:cs typeface="Consolas" panose="020B0609020204030204" pitchFamily="49" charset="0"/>
              </a:rPr>
              <a:t> &lt;&lt; 0.0 &lt;&lt; </a:t>
            </a:r>
            <a:r>
              <a:rPr lang="en-CA" sz="1200" dirty="0" err="1" smtClean="0">
                <a:latin typeface="Consolas" panose="020B0609020204030204" pitchFamily="49" charset="0"/>
                <a:cs typeface="Consolas" panose="020B0609020204030204" pitchFamily="49" charset="0"/>
              </a:rPr>
              <a:t>std</a:t>
            </a:r>
            <a:r>
              <a:rPr lang="en-CA" sz="1200" dirty="0" smtClean="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else if ( x == 0.0 )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a:t>
            </a:r>
            <a:r>
              <a:rPr lang="en-CA" sz="1200" dirty="0" smtClean="0">
                <a:latin typeface="Consolas" panose="020B0609020204030204" pitchFamily="49" charset="0"/>
                <a:cs typeface="Consolas" panose="020B0609020204030204" pitchFamily="49" charset="0"/>
              </a:rPr>
              <a:t>0.5 </a:t>
            </a:r>
            <a:r>
              <a:rPr lang="en-CA" sz="1200" dirty="0">
                <a:latin typeface="Consolas" panose="020B0609020204030204" pitchFamily="49" charset="0"/>
                <a:cs typeface="Consolas" panose="020B0609020204030204" pitchFamily="49" charset="0"/>
              </a:rPr>
              <a:t>&lt;&lt;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endl</a:t>
            </a:r>
            <a:r>
              <a:rPr lang="en-CA" sz="1200" dirty="0">
                <a:latin typeface="Consolas" panose="020B0609020204030204" pitchFamily="49" charset="0"/>
                <a:cs typeface="Consolas" panose="020B0609020204030204" pitchFamily="49" charset="0"/>
              </a:rPr>
              <a:t>;</a:t>
            </a:r>
          </a:p>
          <a:p>
            <a:pPr marL="1257300" lvl="3" indent="0">
              <a:buNone/>
            </a:pPr>
            <a:r>
              <a:rPr lang="en-CA" sz="1200" dirty="0" smtClean="0">
                <a:latin typeface="Consolas" panose="020B0609020204030204" pitchFamily="49" charset="0"/>
                <a:cs typeface="Consolas" panose="020B0609020204030204" pitchFamily="49" charset="0"/>
              </a:rPr>
              <a:t>    } else if ( x &lt; 1.0 )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a:t>
            </a:r>
            <a:r>
              <a:rPr lang="en-CA" sz="1200" dirty="0" smtClean="0">
                <a:latin typeface="Consolas" panose="020B0609020204030204" pitchFamily="49" charset="0"/>
                <a:cs typeface="Consolas" panose="020B0609020204030204" pitchFamily="49" charset="0"/>
              </a:rPr>
              <a:t>1.0 </a:t>
            </a:r>
            <a:r>
              <a:rPr lang="en-CA" sz="1200" dirty="0">
                <a:latin typeface="Consolas" panose="020B0609020204030204" pitchFamily="49" charset="0"/>
                <a:cs typeface="Consolas" panose="020B0609020204030204" pitchFamily="49" charset="0"/>
              </a:rPr>
              <a:t>&lt;&lt;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else if ( x == 1.0 )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a:t>
            </a:r>
            <a:r>
              <a:rPr lang="en-CA" sz="1200" dirty="0" smtClean="0">
                <a:latin typeface="Consolas" panose="020B0609020204030204" pitchFamily="49" charset="0"/>
                <a:cs typeface="Consolas" panose="020B0609020204030204" pitchFamily="49" charset="0"/>
              </a:rPr>
              <a:t>0.5 </a:t>
            </a:r>
            <a:r>
              <a:rPr lang="en-CA" sz="1200" dirty="0">
                <a:latin typeface="Consolas" panose="020B0609020204030204" pitchFamily="49" charset="0"/>
                <a:cs typeface="Consolas" panose="020B0609020204030204" pitchFamily="49" charset="0"/>
              </a:rPr>
              <a:t>&lt;&lt;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else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 &lt;&lt; 0.0 &lt;&lt;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smtClean="0">
                <a:latin typeface="Consolas" panose="020B0609020204030204" pitchFamily="49" charset="0"/>
                <a:cs typeface="Consolas" panose="020B0609020204030204" pitchFamily="49" charset="0"/>
              </a:rPr>
              <a:t>endl</a:t>
            </a:r>
            <a:r>
              <a:rPr lang="en-CA" sz="1200" dirty="0" smtClean="0">
                <a:latin typeface="Consolas" panose="020B0609020204030204" pitchFamily="49" charset="0"/>
                <a:cs typeface="Consolas" panose="020B0609020204030204" pitchFamily="49" charset="0"/>
              </a:rPr>
              <a:t>;</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p>
          <a:p>
            <a:pPr marL="1257300" lvl="3" indent="0">
              <a:buNone/>
            </a:pPr>
            <a:endParaRPr lang="en-US" sz="1200" dirty="0">
              <a:latin typeface="Consolas" panose="020B0609020204030204" pitchFamily="49" charset="0"/>
              <a:cs typeface="Consolas" panose="020B0609020204030204" pitchFamily="49" charset="0"/>
            </a:endParaRPr>
          </a:p>
          <a:p>
            <a:pPr marL="1257300" lvl="3" indent="0">
              <a:buNone/>
            </a:pPr>
            <a:r>
              <a:rPr lang="en-US" sz="1200" dirty="0" smtClean="0">
                <a:latin typeface="Consolas" panose="020B0609020204030204" pitchFamily="49" charset="0"/>
                <a:cs typeface="Consolas" panose="020B0609020204030204" pitchFamily="49" charset="0"/>
              </a:rPr>
              <a:t>    return 0;</a:t>
            </a:r>
            <a:endParaRPr lang="en-CA" sz="1200" dirty="0" smtClean="0">
              <a:latin typeface="Consolas" panose="020B0609020204030204" pitchFamily="49" charset="0"/>
              <a:cs typeface="Consolas" panose="020B0609020204030204" pitchFamily="49" charset="0"/>
            </a:endParaRPr>
          </a:p>
          <a:p>
            <a:pPr marL="1257300" lvl="3" indent="0">
              <a:buNone/>
            </a:pPr>
            <a:r>
              <a:rPr lang="en-CA" sz="1200" dirty="0" smtClean="0">
                <a:latin typeface="Consolas" panose="020B0609020204030204" pitchFamily="49" charset="0"/>
                <a:cs typeface="Consolas" panose="020B0609020204030204" pitchFamily="49"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3604102916"/>
              </p:ext>
            </p:extLst>
          </p:nvPr>
        </p:nvGraphicFramePr>
        <p:xfrm>
          <a:off x="5148064" y="3068960"/>
          <a:ext cx="3020580" cy="1900671"/>
        </p:xfrm>
        <a:graphic>
          <a:graphicData uri="http://schemas.openxmlformats.org/presentationml/2006/ole">
            <mc:AlternateContent xmlns:mc="http://schemas.openxmlformats.org/markup-compatibility/2006">
              <mc:Choice xmlns:v="urn:schemas-microsoft-com:vml" Requires="v">
                <p:oleObj spid="_x0000_s10280" name="Equation" r:id="rId4" imgW="1549080" imgH="977760" progId="Equation.DSMT4">
                  <p:embed/>
                </p:oleObj>
              </mc:Choice>
              <mc:Fallback>
                <p:oleObj name="Equation" r:id="rId4" imgW="1549080" imgH="97776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068960"/>
                        <a:ext cx="3020580" cy="19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785427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 pulse</a:t>
            </a:r>
            <a:endParaRPr lang="en-CA" dirty="0"/>
          </a:p>
        </p:txBody>
      </p:sp>
      <p:sp>
        <p:nvSpPr>
          <p:cNvPr id="3" name="Content Placeholder 2"/>
          <p:cNvSpPr>
            <a:spLocks noGrp="1"/>
          </p:cNvSpPr>
          <p:nvPr>
            <p:ph idx="1"/>
          </p:nvPr>
        </p:nvSpPr>
        <p:spPr/>
        <p:txBody>
          <a:bodyPr/>
          <a:lstStyle/>
          <a:p>
            <a:pPr algn="l"/>
            <a:r>
              <a:rPr lang="en-US" dirty="0" smtClean="0"/>
              <a:t>If you wanted to describe all points on the interval (0, 1),</a:t>
            </a:r>
            <a:br>
              <a:rPr lang="en-US" dirty="0" smtClean="0"/>
            </a:br>
            <a:r>
              <a:rPr lang="en-US" dirty="0" smtClean="0"/>
              <a:t>	you would say</a:t>
            </a:r>
          </a:p>
          <a:p>
            <a:pPr marL="0" indent="0" algn="ctr">
              <a:buNone/>
            </a:pPr>
            <a:r>
              <a:rPr lang="en-US" dirty="0" smtClean="0"/>
              <a:t>“all points </a:t>
            </a:r>
            <a:r>
              <a:rPr lang="en-US" i="1" dirty="0" smtClean="0">
                <a:latin typeface="Times New Roman" panose="02020603050405020304" pitchFamily="18" charset="0"/>
                <a:cs typeface="Times New Roman" panose="02020603050405020304" pitchFamily="18" charset="0"/>
              </a:rPr>
              <a:t>x</a:t>
            </a:r>
            <a:r>
              <a:rPr lang="en-US" dirty="0" smtClean="0"/>
              <a:t> such that </a:t>
            </a:r>
            <a:r>
              <a:rPr lang="en-US" i="1" dirty="0" smtClean="0">
                <a:latin typeface="Times New Roman" panose="02020603050405020304" pitchFamily="18" charset="0"/>
                <a:cs typeface="Times New Roman" panose="02020603050405020304" pitchFamily="18" charset="0"/>
              </a:rPr>
              <a:t>x</a:t>
            </a:r>
            <a:r>
              <a:rPr lang="en-US" dirty="0" smtClean="0"/>
              <a:t> is both greater than </a:t>
            </a:r>
            <a:r>
              <a:rPr lang="en-US" dirty="0" smtClean="0">
                <a:latin typeface="Times New Roman" panose="02020603050405020304" pitchFamily="18" charset="0"/>
                <a:cs typeface="Times New Roman" panose="02020603050405020304" pitchFamily="18" charset="0"/>
              </a:rPr>
              <a:t>0</a:t>
            </a:r>
            <a:r>
              <a:rPr lang="en-US" dirty="0" smtClean="0"/>
              <a:t> </a:t>
            </a:r>
            <a:r>
              <a:rPr lang="en-US" b="1" cap="small" dirty="0" smtClean="0"/>
              <a:t>and</a:t>
            </a:r>
            <a:r>
              <a:rPr lang="en-US" dirty="0" smtClean="0"/>
              <a:t> less than </a:t>
            </a:r>
            <a:r>
              <a:rPr lang="en-US" dirty="0" smtClean="0">
                <a:latin typeface="Times New Roman" panose="02020603050405020304" pitchFamily="18" charset="0"/>
                <a:cs typeface="Times New Roman" panose="02020603050405020304" pitchFamily="18" charset="0"/>
              </a:rPr>
              <a:t>1</a:t>
            </a:r>
            <a:r>
              <a:rPr lang="en-US" dirty="0" smtClean="0"/>
              <a:t>”</a:t>
            </a:r>
          </a:p>
          <a:p>
            <a:pPr algn="l"/>
            <a:endParaRPr lang="en-US" dirty="0"/>
          </a:p>
          <a:p>
            <a:pPr algn="l"/>
            <a:r>
              <a:rPr lang="en-US" dirty="0" smtClean="0"/>
              <a:t>If you wanted to describe all points not in the interval [0, 1],</a:t>
            </a:r>
            <a:br>
              <a:rPr lang="en-US" dirty="0" smtClean="0"/>
            </a:br>
            <a:r>
              <a:rPr lang="en-US" dirty="0" smtClean="0"/>
              <a:t>	this would include all points in </a:t>
            </a:r>
            <a:r>
              <a:rPr lang="en-US" dirty="0" smtClean="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0)</a:t>
            </a:r>
            <a:r>
              <a:rPr lang="en-CA" dirty="0" smtClean="0"/>
              <a:t> or in </a:t>
            </a:r>
            <a:r>
              <a:rPr lang="en-CA" dirty="0" smtClean="0">
                <a:latin typeface="Times New Roman" panose="02020603050405020304" pitchFamily="18" charset="0"/>
                <a:cs typeface="Times New Roman" panose="02020603050405020304" pitchFamily="18" charset="0"/>
              </a:rPr>
              <a:t>(1, ∞)</a:t>
            </a:r>
            <a:r>
              <a:rPr lang="en-CA" dirty="0" smtClean="0"/>
              <a:t> and you’d say</a:t>
            </a:r>
          </a:p>
          <a:p>
            <a:pPr marL="0" indent="0" algn="ctr">
              <a:buNone/>
            </a:pPr>
            <a:r>
              <a:rPr lang="en-US" dirty="0"/>
              <a:t>“all points </a:t>
            </a:r>
            <a:r>
              <a:rPr lang="en-US" i="1" dirty="0">
                <a:latin typeface="Times New Roman" panose="02020603050405020304" pitchFamily="18" charset="0"/>
                <a:cs typeface="Times New Roman" panose="02020603050405020304" pitchFamily="18" charset="0"/>
              </a:rPr>
              <a:t>x</a:t>
            </a:r>
            <a:r>
              <a:rPr lang="en-US" dirty="0"/>
              <a:t> such that </a:t>
            </a:r>
            <a:r>
              <a:rPr lang="en-US" i="1" dirty="0">
                <a:latin typeface="Times New Roman" panose="02020603050405020304" pitchFamily="18" charset="0"/>
                <a:cs typeface="Times New Roman" panose="02020603050405020304" pitchFamily="18" charset="0"/>
              </a:rPr>
              <a:t>x</a:t>
            </a:r>
            <a:r>
              <a:rPr lang="en-US" dirty="0"/>
              <a:t> </a:t>
            </a:r>
            <a:r>
              <a:rPr lang="en-US" dirty="0" smtClean="0"/>
              <a:t>is either less than </a:t>
            </a:r>
            <a:r>
              <a:rPr lang="en-US" dirty="0">
                <a:latin typeface="Times New Roman" panose="02020603050405020304" pitchFamily="18" charset="0"/>
                <a:cs typeface="Times New Roman" panose="02020603050405020304" pitchFamily="18" charset="0"/>
              </a:rPr>
              <a:t>0</a:t>
            </a:r>
            <a:r>
              <a:rPr lang="en-US" dirty="0"/>
              <a:t> </a:t>
            </a:r>
            <a:r>
              <a:rPr lang="en-US" b="1" cap="small" dirty="0"/>
              <a:t>or</a:t>
            </a:r>
            <a:r>
              <a:rPr lang="en-US" dirty="0" smtClean="0"/>
              <a:t> greater </a:t>
            </a:r>
            <a:r>
              <a:rPr lang="en-US" dirty="0"/>
              <a:t>than </a:t>
            </a:r>
            <a:r>
              <a:rPr lang="en-US" dirty="0">
                <a:latin typeface="Times New Roman" panose="02020603050405020304" pitchFamily="18" charset="0"/>
                <a:cs typeface="Times New Roman" panose="02020603050405020304" pitchFamily="18" charset="0"/>
              </a:rPr>
              <a:t>1</a:t>
            </a:r>
            <a:r>
              <a:rPr lang="en-US" dirty="0"/>
              <a:t>”</a:t>
            </a:r>
          </a:p>
          <a:p>
            <a:pPr marL="0" indent="0" algn="l">
              <a:buNone/>
            </a:pPr>
            <a:endParaRPr lang="en-CA" dirty="0" smtClean="0"/>
          </a:p>
          <a:p>
            <a:pPr algn="l"/>
            <a:r>
              <a:rPr lang="en-US" dirty="0" smtClean="0"/>
              <a:t>Finally, if </a:t>
            </a:r>
            <a:r>
              <a:rPr lang="en-US" dirty="0"/>
              <a:t>you wanted to describe all points </a:t>
            </a:r>
            <a:r>
              <a:rPr lang="en-US" dirty="0" smtClean="0"/>
              <a:t>in the set {0</a:t>
            </a:r>
            <a:r>
              <a:rPr lang="en-US" dirty="0"/>
              <a:t>, </a:t>
            </a:r>
            <a:r>
              <a:rPr lang="en-US" dirty="0" smtClean="0"/>
              <a:t>1},</a:t>
            </a:r>
            <a:r>
              <a:rPr lang="en-US" dirty="0"/>
              <a:t/>
            </a:r>
            <a:br>
              <a:rPr lang="en-US" dirty="0"/>
            </a:br>
            <a:r>
              <a:rPr lang="en-US" dirty="0"/>
              <a:t>	this would include </a:t>
            </a:r>
            <a:r>
              <a:rPr lang="en-US" dirty="0" smtClean="0"/>
              <a:t>only two values, so you’d say</a:t>
            </a:r>
            <a:endParaRPr lang="en-CA" dirty="0"/>
          </a:p>
          <a:p>
            <a:pPr marL="0" indent="0" algn="ctr">
              <a:buNone/>
            </a:pPr>
            <a:r>
              <a:rPr lang="en-US" dirty="0" smtClean="0"/>
              <a:t>“those </a:t>
            </a:r>
            <a:r>
              <a:rPr lang="en-US" dirty="0"/>
              <a:t>points </a:t>
            </a:r>
            <a:r>
              <a:rPr lang="en-US" i="1" dirty="0">
                <a:latin typeface="Times New Roman" panose="02020603050405020304" pitchFamily="18" charset="0"/>
                <a:cs typeface="Times New Roman" panose="02020603050405020304" pitchFamily="18" charset="0"/>
              </a:rPr>
              <a:t>x</a:t>
            </a:r>
            <a:r>
              <a:rPr lang="en-US" dirty="0"/>
              <a:t> such that </a:t>
            </a:r>
            <a:r>
              <a:rPr lang="en-US" i="1" dirty="0">
                <a:latin typeface="Times New Roman" panose="02020603050405020304" pitchFamily="18" charset="0"/>
                <a:cs typeface="Times New Roman" panose="02020603050405020304" pitchFamily="18" charset="0"/>
              </a:rPr>
              <a:t>x</a:t>
            </a:r>
            <a:r>
              <a:rPr lang="en-US" dirty="0"/>
              <a:t> </a:t>
            </a:r>
            <a:r>
              <a:rPr lang="en-US" dirty="0" smtClean="0"/>
              <a:t>equals </a:t>
            </a:r>
            <a:r>
              <a:rPr lang="en-US" dirty="0">
                <a:latin typeface="Times New Roman" panose="02020603050405020304" pitchFamily="18" charset="0"/>
                <a:cs typeface="Times New Roman" panose="02020603050405020304" pitchFamily="18" charset="0"/>
              </a:rPr>
              <a:t>0</a:t>
            </a:r>
            <a:r>
              <a:rPr lang="en-US" dirty="0" smtClean="0"/>
              <a:t> </a:t>
            </a:r>
            <a:r>
              <a:rPr lang="en-US" b="1" cap="small" dirty="0" smtClean="0"/>
              <a:t>or</a:t>
            </a:r>
            <a:r>
              <a:rPr lang="en-US" dirty="0" smtClean="0"/>
              <a:t> </a:t>
            </a:r>
            <a:r>
              <a:rPr lang="en-US" i="1" dirty="0" smtClean="0">
                <a:latin typeface="Times New Roman" panose="02020603050405020304" pitchFamily="18" charset="0"/>
                <a:cs typeface="Times New Roman" panose="02020603050405020304" pitchFamily="18" charset="0"/>
              </a:rPr>
              <a:t>x</a:t>
            </a:r>
            <a:r>
              <a:rPr lang="en-US" dirty="0" smtClean="0"/>
              <a:t> equals </a:t>
            </a:r>
            <a:r>
              <a:rPr lang="en-US" dirty="0">
                <a:latin typeface="Times New Roman" panose="02020603050405020304" pitchFamily="18" charset="0"/>
                <a:cs typeface="Times New Roman" panose="02020603050405020304" pitchFamily="18" charset="0"/>
              </a:rPr>
              <a:t>1</a:t>
            </a:r>
            <a:r>
              <a:rPr lang="en-US" dirty="0"/>
              <a:t>”</a:t>
            </a:r>
          </a:p>
          <a:p>
            <a:pPr marL="0" indent="0" algn="l">
              <a:buNone/>
            </a:pPr>
            <a:endParaRPr lang="en-CA" dirty="0"/>
          </a:p>
          <a:p>
            <a:pPr algn="l"/>
            <a:endParaRPr lang="en-CA" dirty="0"/>
          </a:p>
        </p:txBody>
      </p:sp>
    </p:spTree>
    <p:extLst>
      <p:ext uri="{BB962C8B-B14F-4D97-AF65-F5344CB8AC3E}">
        <p14:creationId xmlns:p14="http://schemas.microsoft.com/office/powerpoint/2010/main" val="4141673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unit pulse</a:t>
            </a:r>
          </a:p>
        </p:txBody>
      </p:sp>
      <p:sp>
        <p:nvSpPr>
          <p:cNvPr id="3" name="Content Placeholder 2"/>
          <p:cNvSpPr>
            <a:spLocks noGrp="1"/>
          </p:cNvSpPr>
          <p:nvPr>
            <p:ph idx="1"/>
          </p:nvPr>
        </p:nvSpPr>
        <p:spPr/>
        <p:txBody>
          <a:bodyPr/>
          <a:lstStyle/>
          <a:p>
            <a:r>
              <a:rPr lang="en-CA" dirty="0" smtClean="0"/>
              <a:t>Can we implement this cascading conditional statement using only</a:t>
            </a:r>
          </a:p>
          <a:p>
            <a:pPr marL="0" indent="0">
              <a:buNone/>
            </a:pPr>
            <a:r>
              <a:rPr lang="en-CA" dirty="0"/>
              <a:t> </a:t>
            </a:r>
            <a:r>
              <a:rPr lang="en-CA" dirty="0" smtClean="0"/>
              <a:t>     two conditions?</a:t>
            </a:r>
            <a:endParaRPr lang="en-CA" dirty="0"/>
          </a:p>
          <a:p>
            <a:pPr marL="1257300" lvl="3" indent="0">
              <a:buNone/>
            </a:pP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 </a:t>
            </a:r>
            <a:r>
              <a:rPr lang="en-CA" i="1" dirty="0" smtClean="0">
                <a:latin typeface="Consolas" panose="020B0609020204030204" pitchFamily="49" charset="0"/>
                <a:cs typeface="Consolas" panose="020B0609020204030204" pitchFamily="49" charset="0"/>
              </a:rPr>
              <a:t>condition-1</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0.0</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if ( </a:t>
            </a:r>
            <a:r>
              <a:rPr lang="en-CA" i="1" dirty="0" smtClean="0">
                <a:latin typeface="Consolas" panose="020B0609020204030204" pitchFamily="49" charset="0"/>
                <a:cs typeface="Consolas" panose="020B0609020204030204" pitchFamily="49" charset="0"/>
              </a:rPr>
              <a:t>condition-2</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0.5</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a:t>
            </a:r>
          </a:p>
          <a:p>
            <a:pPr marL="1257300" lvl="3" indent="0">
              <a:buNone/>
            </a:pPr>
            <a:endParaRPr lang="en-US" sz="1200" dirty="0" smtClean="0">
              <a:latin typeface="Consolas" panose="020B0609020204030204" pitchFamily="49" charset="0"/>
            </a:endParaRPr>
          </a:p>
          <a:p>
            <a:r>
              <a:rPr lang="en-CA" dirty="0"/>
              <a:t>In English, we would simply say that </a:t>
            </a:r>
            <a:r>
              <a:rPr lang="en-CA" dirty="0" smtClean="0"/>
              <a:t>we should print</a:t>
            </a:r>
            <a:endParaRPr lang="en-CA" dirty="0"/>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a:t>
            </a:r>
            <a:r>
              <a:rPr lang="en-CA" dirty="0" smtClean="0"/>
              <a:t>    </a:t>
            </a:r>
            <a:r>
              <a:rPr lang="en-CA" dirty="0"/>
              <a:t>if either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&lt; 0</a:t>
            </a:r>
            <a:r>
              <a:rPr lang="en-CA" dirty="0"/>
              <a:t> </a:t>
            </a:r>
            <a:r>
              <a:rPr lang="en-CA" b="1" cap="small" dirty="0">
                <a:solidFill>
                  <a:srgbClr val="FF0000"/>
                </a:solidFill>
                <a:cs typeface="Consolas" panose="020B0609020204030204" pitchFamily="49" charset="0"/>
              </a:rPr>
              <a:t>or</a:t>
            </a:r>
            <a:r>
              <a:rPr lang="en-CA" dirty="0"/>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&gt; </a:t>
            </a:r>
            <a:r>
              <a:rPr lang="en-CA" dirty="0" smtClean="0">
                <a:latin typeface="Times New Roman" panose="02020603050405020304" pitchFamily="18" charset="0"/>
                <a:cs typeface="Times New Roman" panose="02020603050405020304" pitchFamily="18" charset="0"/>
              </a:rPr>
              <a:t>1</a:t>
            </a:r>
            <a:endParaRPr lang="en-CA" dirty="0"/>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½  </a:t>
            </a:r>
            <a:r>
              <a:rPr lang="en-CA" dirty="0" smtClean="0"/>
              <a:t> </a:t>
            </a:r>
            <a:r>
              <a:rPr lang="en-CA" dirty="0"/>
              <a:t>if either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0</a:t>
            </a:r>
            <a:r>
              <a:rPr lang="en-CA" dirty="0"/>
              <a:t> </a:t>
            </a:r>
            <a:r>
              <a:rPr lang="en-CA" b="1" cap="small" dirty="0">
                <a:solidFill>
                  <a:srgbClr val="FF0000"/>
                </a:solidFill>
                <a:cs typeface="Consolas" panose="020B0609020204030204" pitchFamily="49" charset="0"/>
              </a:rPr>
              <a:t>or</a:t>
            </a:r>
            <a:r>
              <a:rPr lang="en-CA" dirty="0"/>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a:t>
            </a:r>
            <a:endParaRPr lang="en-CA" dirty="0"/>
          </a:p>
          <a:p>
            <a:pPr marL="457200" lvl="1" indent="0">
              <a:buNone/>
            </a:pPr>
            <a:r>
              <a:rPr lang="en-CA" dirty="0">
                <a:latin typeface="Times New Roman" panose="02020603050405020304" pitchFamily="18" charset="0"/>
                <a:cs typeface="Times New Roman" panose="02020603050405020304" pitchFamily="18" charset="0"/>
              </a:rPr>
              <a:t>	1   </a:t>
            </a:r>
            <a:r>
              <a:rPr lang="en-CA" dirty="0"/>
              <a:t> </a:t>
            </a:r>
            <a:r>
              <a:rPr lang="en-CA" dirty="0" smtClean="0"/>
              <a:t>otherwise</a:t>
            </a:r>
            <a:endParaRPr lang="en-CA" dirty="0">
              <a:latin typeface="Times New Roman" panose="02020603050405020304" pitchFamily="18" charset="0"/>
              <a:cs typeface="Times New Roman" panose="02020603050405020304" pitchFamily="18" charset="0"/>
            </a:endParaRPr>
          </a:p>
          <a:p>
            <a:pPr marL="1257300" lvl="3" indent="0">
              <a:buNone/>
            </a:pPr>
            <a:endParaRPr lang="en-CA"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1435431327"/>
              </p:ext>
            </p:extLst>
          </p:nvPr>
        </p:nvGraphicFramePr>
        <p:xfrm>
          <a:off x="5729039" y="2132856"/>
          <a:ext cx="3019425" cy="1900237"/>
        </p:xfrm>
        <a:graphic>
          <a:graphicData uri="http://schemas.openxmlformats.org/presentationml/2006/ole">
            <mc:AlternateContent xmlns:mc="http://schemas.openxmlformats.org/markup-compatibility/2006">
              <mc:Choice xmlns:v="urn:schemas-microsoft-com:vml" Requires="v">
                <p:oleObj spid="_x0000_s11304" name="Equation" r:id="rId4" imgW="1549400" imgH="977900" progId="Equation.DSMT4">
                  <p:embed/>
                </p:oleObj>
              </mc:Choice>
              <mc:Fallback>
                <p:oleObj name="Equation" r:id="rId4" imgW="1549400" imgH="9779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039" y="2132856"/>
                        <a:ext cx="3019425"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428668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unit pulse</a:t>
            </a:r>
          </a:p>
        </p:txBody>
      </p:sp>
      <p:sp>
        <p:nvSpPr>
          <p:cNvPr id="3" name="Content Placeholder 2"/>
          <p:cNvSpPr>
            <a:spLocks noGrp="1"/>
          </p:cNvSpPr>
          <p:nvPr>
            <p:ph idx="1"/>
          </p:nvPr>
        </p:nvSpPr>
        <p:spPr/>
        <p:txBody>
          <a:bodyPr/>
          <a:lstStyle/>
          <a:p>
            <a:r>
              <a:rPr lang="en-CA" dirty="0" smtClean="0"/>
              <a:t>Alternatively, could we swap the first consequent block and the</a:t>
            </a:r>
          </a:p>
          <a:p>
            <a:pPr marL="0" indent="0">
              <a:buNone/>
            </a:pPr>
            <a:r>
              <a:rPr lang="en-CA" dirty="0"/>
              <a:t> </a:t>
            </a:r>
            <a:r>
              <a:rPr lang="en-CA" dirty="0" smtClean="0"/>
              <a:t>     alternative?</a:t>
            </a:r>
            <a:endParaRPr lang="en-CA" dirty="0"/>
          </a:p>
          <a:p>
            <a:pPr marL="1257300" lvl="3" indent="0">
              <a:buNone/>
            </a:pP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 </a:t>
            </a:r>
            <a:r>
              <a:rPr lang="en-CA" i="1" dirty="0" smtClean="0">
                <a:latin typeface="Consolas" panose="020B0609020204030204" pitchFamily="49" charset="0"/>
                <a:cs typeface="Consolas" panose="020B0609020204030204" pitchFamily="49" charset="0"/>
              </a:rPr>
              <a:t>condition-1</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smtClean="0">
                <a:solidFill>
                  <a:srgbClr val="FF0000"/>
                </a:solidFill>
                <a:latin typeface="Consolas" panose="020B0609020204030204" pitchFamily="49" charset="0"/>
                <a:cs typeface="Consolas" panose="020B0609020204030204" pitchFamily="49" charset="0"/>
              </a:rPr>
              <a:t>1.0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if ( </a:t>
            </a:r>
            <a:r>
              <a:rPr lang="en-CA" i="1" dirty="0" smtClean="0">
                <a:latin typeface="Consolas" panose="020B0609020204030204" pitchFamily="49" charset="0"/>
                <a:cs typeface="Consolas" panose="020B0609020204030204" pitchFamily="49" charset="0"/>
              </a:rPr>
              <a:t>condition-2</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a:solidFill>
                  <a:srgbClr val="FF0000"/>
                </a:solidFill>
                <a:latin typeface="Consolas" panose="020B0609020204030204" pitchFamily="49" charset="0"/>
                <a:cs typeface="Consolas" panose="020B0609020204030204" pitchFamily="49" charset="0"/>
              </a:rPr>
              <a:t>0.5</a:t>
            </a:r>
            <a:r>
              <a:rPr lang="en-CA" dirty="0">
                <a:latin typeface="Consolas" panose="020B0609020204030204" pitchFamily="49" charset="0"/>
                <a:cs typeface="Consolas" panose="020B0609020204030204" pitchFamily="49" charset="0"/>
              </a:rPr>
              <a:t> &lt;&lt;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b="1" dirty="0" smtClean="0">
                <a:solidFill>
                  <a:srgbClr val="FF0000"/>
                </a:solidFill>
                <a:latin typeface="Consolas" panose="020B0609020204030204" pitchFamily="49" charset="0"/>
                <a:cs typeface="Consolas" panose="020B0609020204030204" pitchFamily="49" charset="0"/>
              </a:rPr>
              <a:t>0.0</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endl</a:t>
            </a:r>
            <a:r>
              <a:rPr lang="en-CA" dirty="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a:t>
            </a:r>
          </a:p>
          <a:p>
            <a:pPr marL="1257300" lvl="3" indent="0">
              <a:buNone/>
            </a:pPr>
            <a:endParaRPr lang="en-US" sz="1200" dirty="0" smtClean="0">
              <a:latin typeface="Consolas" panose="020B0609020204030204" pitchFamily="49" charset="0"/>
            </a:endParaRPr>
          </a:p>
          <a:p>
            <a:r>
              <a:rPr lang="en-CA" dirty="0"/>
              <a:t>In English, we would simply say that </a:t>
            </a:r>
            <a:r>
              <a:rPr lang="en-CA" dirty="0" smtClean="0"/>
              <a:t>we should print</a:t>
            </a:r>
            <a:endParaRPr lang="en-CA" dirty="0"/>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a:t>
            </a:r>
            <a:r>
              <a:rPr lang="en-CA" dirty="0" smtClean="0"/>
              <a:t>    </a:t>
            </a:r>
            <a:r>
              <a:rPr lang="en-CA" dirty="0"/>
              <a:t>if </a:t>
            </a:r>
            <a:r>
              <a:rPr lang="en-CA" dirty="0" smtClean="0"/>
              <a:t>both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&gt; </a:t>
            </a:r>
            <a:r>
              <a:rPr lang="en-CA" dirty="0">
                <a:latin typeface="Times New Roman" panose="02020603050405020304" pitchFamily="18" charset="0"/>
                <a:cs typeface="Times New Roman" panose="02020603050405020304" pitchFamily="18" charset="0"/>
              </a:rPr>
              <a:t>0</a:t>
            </a:r>
            <a:r>
              <a:rPr lang="en-CA" dirty="0"/>
              <a:t> </a:t>
            </a:r>
            <a:r>
              <a:rPr lang="en-CA" b="1" cap="small" dirty="0" smtClean="0">
                <a:solidFill>
                  <a:srgbClr val="FF0000"/>
                </a:solidFill>
                <a:cs typeface="Consolas" panose="020B0609020204030204" pitchFamily="49" charset="0"/>
              </a:rPr>
              <a:t>and</a:t>
            </a:r>
            <a:r>
              <a:rPr lang="en-CA" dirty="0" smtClean="0"/>
              <a:t>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&lt; 1</a:t>
            </a:r>
            <a:endParaRPr lang="en-CA" dirty="0"/>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½  </a:t>
            </a:r>
            <a:r>
              <a:rPr lang="en-CA" dirty="0" smtClean="0"/>
              <a:t> </a:t>
            </a:r>
            <a:r>
              <a:rPr lang="en-CA" dirty="0"/>
              <a:t>if either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0</a:t>
            </a:r>
            <a:r>
              <a:rPr lang="en-CA" dirty="0"/>
              <a:t> </a:t>
            </a:r>
            <a:r>
              <a:rPr lang="en-CA" b="1" cap="small" dirty="0" smtClean="0">
                <a:solidFill>
                  <a:srgbClr val="FF0000"/>
                </a:solidFill>
                <a:cs typeface="Consolas" panose="020B0609020204030204" pitchFamily="49" charset="0"/>
              </a:rPr>
              <a:t>or</a:t>
            </a:r>
            <a:r>
              <a:rPr lang="en-CA" dirty="0" smtClean="0"/>
              <a:t>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1</a:t>
            </a:r>
            <a:endParaRPr lang="en-CA" dirty="0"/>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   </a:t>
            </a:r>
            <a:r>
              <a:rPr lang="en-CA" dirty="0" smtClean="0"/>
              <a:t> otherwise</a:t>
            </a:r>
            <a:endParaRPr lang="en-CA" dirty="0">
              <a:latin typeface="Times New Roman" panose="02020603050405020304" pitchFamily="18" charset="0"/>
              <a:cs typeface="Times New Roman" panose="02020603050405020304" pitchFamily="18" charset="0"/>
            </a:endParaRPr>
          </a:p>
          <a:p>
            <a:pPr marL="1257300" lvl="3" indent="0">
              <a:buNone/>
            </a:pPr>
            <a:endParaRPr lang="en-CA"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1772095259"/>
              </p:ext>
            </p:extLst>
          </p:nvPr>
        </p:nvGraphicFramePr>
        <p:xfrm>
          <a:off x="5729039" y="2132856"/>
          <a:ext cx="3019425" cy="1900237"/>
        </p:xfrm>
        <a:graphic>
          <a:graphicData uri="http://schemas.openxmlformats.org/presentationml/2006/ole">
            <mc:AlternateContent xmlns:mc="http://schemas.openxmlformats.org/markup-compatibility/2006">
              <mc:Choice xmlns:v="urn:schemas-microsoft-com:vml" Requires="v">
                <p:oleObj spid="_x0000_s14347" name="Equation" r:id="rId4" imgW="1549400" imgH="977900" progId="Equation.DSMT4">
                  <p:embed/>
                </p:oleObj>
              </mc:Choice>
              <mc:Fallback>
                <p:oleObj name="Equation" r:id="rId4" imgW="1549400" imgH="977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039" y="2132856"/>
                        <a:ext cx="3019425"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424924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In C++, there are two </a:t>
            </a:r>
            <a:r>
              <a:rPr lang="en-CA" dirty="0"/>
              <a:t>binary logical </a:t>
            </a:r>
            <a:r>
              <a:rPr lang="en-CA" dirty="0" smtClean="0"/>
              <a:t>operators</a:t>
            </a:r>
          </a:p>
          <a:p>
            <a:pPr lvl="1"/>
            <a:r>
              <a:rPr lang="en-CA" dirty="0" smtClean="0"/>
              <a:t>They take two Boolean-valued operands and return a Boolean value</a:t>
            </a:r>
          </a:p>
          <a:p>
            <a:pPr lvl="1"/>
            <a:endParaRPr lang="en-CA" dirty="0" smtClean="0"/>
          </a:p>
          <a:p>
            <a:r>
              <a:rPr lang="en-CA" dirty="0" smtClean="0"/>
              <a:t>The </a:t>
            </a:r>
            <a:r>
              <a:rPr lang="en-CA" cap="small" dirty="0" smtClean="0"/>
              <a:t>or</a:t>
            </a:r>
            <a:r>
              <a:rPr lang="en-CA" dirty="0" smtClean="0"/>
              <a:t> operator </a:t>
            </a:r>
            <a:r>
              <a:rPr lang="en-CA" dirty="0" smtClean="0">
                <a:latin typeface="Consolas" panose="020B0609020204030204" pitchFamily="49" charset="0"/>
                <a:cs typeface="Consolas" panose="020B0609020204030204" pitchFamily="49" charset="0"/>
              </a:rPr>
              <a:t>||</a:t>
            </a:r>
            <a:r>
              <a:rPr lang="en-CA" dirty="0" smtClean="0"/>
              <a:t> returns </a:t>
            </a:r>
            <a:r>
              <a:rPr lang="en-CA" dirty="0" smtClean="0">
                <a:latin typeface="Consolas" panose="020B0609020204030204" pitchFamily="49" charset="0"/>
                <a:cs typeface="Consolas" panose="020B0609020204030204" pitchFamily="49" charset="0"/>
              </a:rPr>
              <a:t>true</a:t>
            </a:r>
            <a:r>
              <a:rPr lang="en-CA" dirty="0" smtClean="0"/>
              <a:t> if either operands is </a:t>
            </a:r>
            <a:r>
              <a:rPr lang="en-CA" dirty="0">
                <a:latin typeface="Consolas" panose="020B0609020204030204" pitchFamily="49" charset="0"/>
                <a:cs typeface="Consolas" panose="020B0609020204030204" pitchFamily="49" charset="0"/>
              </a:rPr>
              <a:t>true</a:t>
            </a:r>
            <a:endParaRPr lang="en-CA" dirty="0" smtClean="0"/>
          </a:p>
          <a:p>
            <a:r>
              <a:rPr lang="en-CA" dirty="0" smtClean="0"/>
              <a:t>The </a:t>
            </a:r>
            <a:r>
              <a:rPr lang="en-CA" cap="small" dirty="0" smtClean="0"/>
              <a:t>and</a:t>
            </a:r>
            <a:r>
              <a:rPr lang="en-CA" dirty="0" smtClean="0"/>
              <a:t> operator </a:t>
            </a:r>
            <a:r>
              <a:rPr lang="en-CA" dirty="0" smtClean="0">
                <a:latin typeface="Consolas" panose="020B0609020204030204" pitchFamily="49" charset="0"/>
                <a:cs typeface="Consolas" panose="020B0609020204030204" pitchFamily="49" charset="0"/>
              </a:rPr>
              <a:t>&amp;&amp;</a:t>
            </a:r>
            <a:r>
              <a:rPr lang="en-CA" dirty="0" smtClean="0"/>
              <a:t> returns </a:t>
            </a:r>
            <a:r>
              <a:rPr lang="en-CA" dirty="0">
                <a:latin typeface="Consolas" panose="020B0609020204030204" pitchFamily="49" charset="0"/>
                <a:cs typeface="Consolas" panose="020B0609020204030204" pitchFamily="49" charset="0"/>
              </a:rPr>
              <a:t>true</a:t>
            </a:r>
            <a:r>
              <a:rPr lang="en-CA" dirty="0" smtClean="0"/>
              <a:t> if both operands are </a:t>
            </a:r>
            <a:r>
              <a:rPr lang="en-CA" dirty="0">
                <a:latin typeface="Consolas" panose="020B0609020204030204" pitchFamily="49" charset="0"/>
                <a:cs typeface="Consolas" panose="020B0609020204030204" pitchFamily="49" charset="0"/>
              </a:rPr>
              <a:t>true</a:t>
            </a:r>
            <a:endParaRPr lang="en-CA" dirty="0" smtClean="0"/>
          </a:p>
        </p:txBody>
      </p:sp>
      <p:sp>
        <p:nvSpPr>
          <p:cNvPr id="2" name="Title 1"/>
          <p:cNvSpPr>
            <a:spLocks noGrp="1"/>
          </p:cNvSpPr>
          <p:nvPr>
            <p:ph type="title"/>
          </p:nvPr>
        </p:nvSpPr>
        <p:spPr/>
        <p:txBody>
          <a:bodyPr/>
          <a:lstStyle/>
          <a:p>
            <a:r>
              <a:rPr lang="en-CA" dirty="0"/>
              <a:t>Logical operators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58837501"/>
              </p:ext>
            </p:extLst>
          </p:nvPr>
        </p:nvGraphicFramePr>
        <p:xfrm>
          <a:off x="1326468" y="3717032"/>
          <a:ext cx="6834902" cy="1483360"/>
        </p:xfrm>
        <a:graphic>
          <a:graphicData uri="http://schemas.openxmlformats.org/drawingml/2006/table">
            <a:tbl>
              <a:tblPr>
                <a:tableStyleId>{2D5ABB26-0587-4C30-8999-92F81FD0307C}</a:tableStyleId>
              </a:tblPr>
              <a:tblGrid>
                <a:gridCol w="1678983">
                  <a:extLst>
                    <a:ext uri="{9D8B030D-6E8A-4147-A177-3AD203B41FA5}">
                      <a16:colId xmlns:a16="http://schemas.microsoft.com/office/drawing/2014/main" val="20000"/>
                    </a:ext>
                  </a:extLst>
                </a:gridCol>
                <a:gridCol w="1782573">
                  <a:extLst>
                    <a:ext uri="{9D8B030D-6E8A-4147-A177-3AD203B41FA5}">
                      <a16:colId xmlns:a16="http://schemas.microsoft.com/office/drawing/2014/main" val="20001"/>
                    </a:ext>
                  </a:extLst>
                </a:gridCol>
                <a:gridCol w="3373346">
                  <a:extLst>
                    <a:ext uri="{9D8B030D-6E8A-4147-A177-3AD203B41FA5}">
                      <a16:colId xmlns:a16="http://schemas.microsoft.com/office/drawing/2014/main" val="20002"/>
                    </a:ext>
                  </a:extLst>
                </a:gridCol>
              </a:tblGrid>
              <a:tr h="370840">
                <a:tc>
                  <a:txBody>
                    <a:bodyPr/>
                    <a:lstStyle/>
                    <a:p>
                      <a:pPr algn="ctr"/>
                      <a:r>
                        <a:rPr lang="en-CA" b="1" dirty="0" smtClean="0">
                          <a:latin typeface="Georgia" panose="02040502050405020303" pitchFamily="18" charset="0"/>
                        </a:rPr>
                        <a:t>Consequent</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Conditions</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C++</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Times New Roman" panose="02020603050405020304" pitchFamily="18" charset="0"/>
                        </a:rPr>
                        <a:t>0.0</a:t>
                      </a:r>
                      <a:endParaRPr lang="en-CA" dirty="0">
                        <a:latin typeface="Consolas" panose="020B0609020204030204" pitchFamily="49"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cap="small" baseline="0" dirty="0" smtClean="0">
                          <a:latin typeface="Georgia" panose="02040502050405020303" pitchFamily="18" charset="0"/>
                          <a:cs typeface="Consolas" panose="020B0609020204030204" pitchFamily="49" charset="0"/>
                        </a:rPr>
                        <a:t>or</a:t>
                      </a:r>
                      <a:endParaRPr lang="en-CA" cap="small" baseline="0" dirty="0">
                        <a:latin typeface="Georgia" panose="02040502050405020303" pitchFamily="18"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(x &lt; 0.0) || (x &gt; 1.0)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Times New Roman" panose="02020603050405020304" pitchFamily="18" charset="0"/>
                        </a:rPr>
                        <a:t>0.5</a:t>
                      </a:r>
                      <a:endParaRPr lang="en-CA" dirty="0">
                        <a:latin typeface="Consolas" panose="020B0609020204030204" pitchFamily="49" charset="0"/>
                        <a:cs typeface="Times New Roman" panose="02020603050405020304" pitchFamily="18" charset="0"/>
                      </a:endParaRPr>
                    </a:p>
                  </a:txBody>
                  <a:tcPr/>
                </a:tc>
                <a:tc>
                  <a:txBody>
                    <a:bodyPr/>
                    <a:lstStyle/>
                    <a:p>
                      <a:pPr algn="ctr"/>
                      <a:r>
                        <a:rPr lang="en-CA" cap="small" baseline="0" dirty="0" smtClean="0">
                          <a:latin typeface="Georgia" panose="02040502050405020303" pitchFamily="18" charset="0"/>
                          <a:cs typeface="Consolas" panose="020B0609020204030204" pitchFamily="49" charset="0"/>
                        </a:rPr>
                        <a:t>or</a:t>
                      </a:r>
                      <a:endParaRPr lang="en-CA" dirty="0" smtClean="0">
                        <a:latin typeface="Georgia" panose="02040502050405020303" pitchFamily="18" charset="0"/>
                        <a:cs typeface="Consolas" panose="020B0609020204030204" pitchFamily="49"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(x == 0.0) || (x == 1.0)</a:t>
                      </a:r>
                    </a:p>
                  </a:txBody>
                  <a:tcPr/>
                </a:tc>
                <a:extLst>
                  <a:ext uri="{0D108BD9-81ED-4DB2-BD59-A6C34878D82A}">
                    <a16:rowId xmlns:a16="http://schemas.microsoft.com/office/drawing/2014/main" val="10002"/>
                  </a:ext>
                </a:extLst>
              </a:tr>
              <a:tr h="370840">
                <a:tc>
                  <a:txBody>
                    <a:bodyPr/>
                    <a:lstStyle/>
                    <a:p>
                      <a:pPr algn="ctr"/>
                      <a:r>
                        <a:rPr lang="en-CA" dirty="0" smtClean="0">
                          <a:latin typeface="Consolas" panose="020B0609020204030204" pitchFamily="49" charset="0"/>
                          <a:cs typeface="Times New Roman" panose="02020603050405020304" pitchFamily="18" charset="0"/>
                        </a:rPr>
                        <a:t>1.0</a:t>
                      </a:r>
                      <a:endParaRPr lang="en-CA" dirty="0">
                        <a:latin typeface="Consolas" panose="020B0609020204030204" pitchFamily="49"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cap="small" baseline="0" dirty="0" smtClean="0">
                          <a:latin typeface="Georgia" panose="02040502050405020303" pitchFamily="18" charset="0"/>
                          <a:cs typeface="Consolas" panose="020B0609020204030204" pitchFamily="49" charset="0"/>
                        </a:rPr>
                        <a:t>and</a:t>
                      </a:r>
                      <a:endParaRPr lang="en-CA" dirty="0">
                        <a:latin typeface="Georgia" panose="02040502050405020303" pitchFamily="18"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(x &gt; 0.0) &amp;&amp; (x &lt; 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75745284"/>
              </p:ext>
            </p:extLst>
          </p:nvPr>
        </p:nvGraphicFramePr>
        <p:xfrm>
          <a:off x="3065549" y="4112504"/>
          <a:ext cx="593725" cy="295275"/>
        </p:xfrm>
        <a:graphic>
          <a:graphicData uri="http://schemas.openxmlformats.org/presentationml/2006/ole">
            <mc:AlternateContent xmlns:mc="http://schemas.openxmlformats.org/markup-compatibility/2006">
              <mc:Choice xmlns:v="urn:schemas-microsoft-com:vml" Requires="v">
                <p:oleObj spid="_x0000_s13536" name="Equation" r:id="rId4" imgW="304560" imgH="152280" progId="Equation.DSMT4">
                  <p:embed/>
                </p:oleObj>
              </mc:Choice>
              <mc:Fallback>
                <p:oleObj name="Equation" r:id="rId4" imgW="304560" imgH="152280" progId="Equation.DSMT4">
                  <p:embed/>
                  <p:pic>
                    <p:nvPicPr>
                      <p:cNvPr id="0" name=""/>
                      <p:cNvPicPr>
                        <a:picLocks noChangeAspect="1" noChangeArrowheads="1"/>
                      </p:cNvPicPr>
                      <p:nvPr/>
                    </p:nvPicPr>
                    <p:blipFill>
                      <a:blip r:embed="rId5"/>
                      <a:srcRect/>
                      <a:stretch>
                        <a:fillRect/>
                      </a:stretch>
                    </p:blipFill>
                    <p:spPr bwMode="auto">
                      <a:xfrm>
                        <a:off x="3065549" y="4112504"/>
                        <a:ext cx="593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80183468"/>
              </p:ext>
            </p:extLst>
          </p:nvPr>
        </p:nvGraphicFramePr>
        <p:xfrm>
          <a:off x="4084699" y="4112504"/>
          <a:ext cx="571500" cy="295275"/>
        </p:xfrm>
        <a:graphic>
          <a:graphicData uri="http://schemas.openxmlformats.org/presentationml/2006/ole">
            <mc:AlternateContent xmlns:mc="http://schemas.openxmlformats.org/markup-compatibility/2006">
              <mc:Choice xmlns:v="urn:schemas-microsoft-com:vml" Requires="v">
                <p:oleObj spid="_x0000_s13537" name="Equation" r:id="rId6" imgW="291960" imgH="152280" progId="Equation.DSMT4">
                  <p:embed/>
                </p:oleObj>
              </mc:Choice>
              <mc:Fallback>
                <p:oleObj name="Equation" r:id="rId6" imgW="291960" imgH="152280" progId="Equation.DSMT4">
                  <p:embed/>
                  <p:pic>
                    <p:nvPicPr>
                      <p:cNvPr id="0" name=""/>
                      <p:cNvPicPr>
                        <a:picLocks noChangeAspect="1" noChangeArrowheads="1"/>
                      </p:cNvPicPr>
                      <p:nvPr/>
                    </p:nvPicPr>
                    <p:blipFill>
                      <a:blip r:embed="rId7"/>
                      <a:srcRect/>
                      <a:stretch>
                        <a:fillRect/>
                      </a:stretch>
                    </p:blipFill>
                    <p:spPr bwMode="auto">
                      <a:xfrm>
                        <a:off x="4084699" y="4112504"/>
                        <a:ext cx="571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26025389"/>
              </p:ext>
            </p:extLst>
          </p:nvPr>
        </p:nvGraphicFramePr>
        <p:xfrm>
          <a:off x="3065549" y="4491917"/>
          <a:ext cx="593725" cy="295275"/>
        </p:xfrm>
        <a:graphic>
          <a:graphicData uri="http://schemas.openxmlformats.org/presentationml/2006/ole">
            <mc:AlternateContent xmlns:mc="http://schemas.openxmlformats.org/markup-compatibility/2006">
              <mc:Choice xmlns:v="urn:schemas-microsoft-com:vml" Requires="v">
                <p:oleObj spid="_x0000_s13538" name="Equation" r:id="rId8" imgW="304560" imgH="152280" progId="Equation.DSMT4">
                  <p:embed/>
                </p:oleObj>
              </mc:Choice>
              <mc:Fallback>
                <p:oleObj name="Equation" r:id="rId8" imgW="304560" imgH="152280" progId="Equation.DSMT4">
                  <p:embed/>
                  <p:pic>
                    <p:nvPicPr>
                      <p:cNvPr id="0" name=""/>
                      <p:cNvPicPr>
                        <a:picLocks noChangeAspect="1" noChangeArrowheads="1"/>
                      </p:cNvPicPr>
                      <p:nvPr/>
                    </p:nvPicPr>
                    <p:blipFill>
                      <a:blip r:embed="rId9"/>
                      <a:srcRect/>
                      <a:stretch>
                        <a:fillRect/>
                      </a:stretch>
                    </p:blipFill>
                    <p:spPr bwMode="auto">
                      <a:xfrm>
                        <a:off x="3065549" y="4491917"/>
                        <a:ext cx="593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19720305"/>
              </p:ext>
            </p:extLst>
          </p:nvPr>
        </p:nvGraphicFramePr>
        <p:xfrm>
          <a:off x="4091049" y="4498267"/>
          <a:ext cx="571500" cy="296862"/>
        </p:xfrm>
        <a:graphic>
          <a:graphicData uri="http://schemas.openxmlformats.org/presentationml/2006/ole">
            <mc:AlternateContent xmlns:mc="http://schemas.openxmlformats.org/markup-compatibility/2006">
              <mc:Choice xmlns:v="urn:schemas-microsoft-com:vml" Requires="v">
                <p:oleObj spid="_x0000_s13539" name="Equation" r:id="rId10" imgW="291960" imgH="152280" progId="Equation.DSMT4">
                  <p:embed/>
                </p:oleObj>
              </mc:Choice>
              <mc:Fallback>
                <p:oleObj name="Equation" r:id="rId10" imgW="291960" imgH="152280" progId="Equation.DSMT4">
                  <p:embed/>
                  <p:pic>
                    <p:nvPicPr>
                      <p:cNvPr id="0" name=""/>
                      <p:cNvPicPr>
                        <a:picLocks noChangeAspect="1" noChangeArrowheads="1"/>
                      </p:cNvPicPr>
                      <p:nvPr/>
                    </p:nvPicPr>
                    <p:blipFill>
                      <a:blip r:embed="rId11"/>
                      <a:srcRect/>
                      <a:stretch>
                        <a:fillRect/>
                      </a:stretch>
                    </p:blipFill>
                    <p:spPr bwMode="auto">
                      <a:xfrm>
                        <a:off x="4091049" y="4498267"/>
                        <a:ext cx="571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71344419"/>
              </p:ext>
            </p:extLst>
          </p:nvPr>
        </p:nvGraphicFramePr>
        <p:xfrm>
          <a:off x="2991953" y="4864979"/>
          <a:ext cx="595313" cy="295275"/>
        </p:xfrm>
        <a:graphic>
          <a:graphicData uri="http://schemas.openxmlformats.org/presentationml/2006/ole">
            <mc:AlternateContent xmlns:mc="http://schemas.openxmlformats.org/markup-compatibility/2006">
              <mc:Choice xmlns:v="urn:schemas-microsoft-com:vml" Requires="v">
                <p:oleObj spid="_x0000_s13540" name="Equation" r:id="rId12" imgW="304560" imgH="152280" progId="Equation.DSMT4">
                  <p:embed/>
                </p:oleObj>
              </mc:Choice>
              <mc:Fallback>
                <p:oleObj name="Equation" r:id="rId12" imgW="304560" imgH="152280" progId="Equation.DSMT4">
                  <p:embed/>
                  <p:pic>
                    <p:nvPicPr>
                      <p:cNvPr id="0" name=""/>
                      <p:cNvPicPr>
                        <a:picLocks noChangeAspect="1" noChangeArrowheads="1"/>
                      </p:cNvPicPr>
                      <p:nvPr/>
                    </p:nvPicPr>
                    <p:blipFill>
                      <a:blip r:embed="rId13"/>
                      <a:srcRect/>
                      <a:stretch>
                        <a:fillRect/>
                      </a:stretch>
                    </p:blipFill>
                    <p:spPr bwMode="auto">
                      <a:xfrm>
                        <a:off x="2991953" y="4864979"/>
                        <a:ext cx="595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20376795"/>
              </p:ext>
            </p:extLst>
          </p:nvPr>
        </p:nvGraphicFramePr>
        <p:xfrm>
          <a:off x="4159312" y="4864979"/>
          <a:ext cx="544512" cy="295275"/>
        </p:xfrm>
        <a:graphic>
          <a:graphicData uri="http://schemas.openxmlformats.org/presentationml/2006/ole">
            <mc:AlternateContent xmlns:mc="http://schemas.openxmlformats.org/markup-compatibility/2006">
              <mc:Choice xmlns:v="urn:schemas-microsoft-com:vml" Requires="v">
                <p:oleObj spid="_x0000_s13541" name="Equation" r:id="rId14" imgW="279360" imgH="152280" progId="Equation.DSMT4">
                  <p:embed/>
                </p:oleObj>
              </mc:Choice>
              <mc:Fallback>
                <p:oleObj name="Equation" r:id="rId14" imgW="279360" imgH="152280" progId="Equation.DSMT4">
                  <p:embed/>
                  <p:pic>
                    <p:nvPicPr>
                      <p:cNvPr id="0" name=""/>
                      <p:cNvPicPr>
                        <a:picLocks noChangeAspect="1" noChangeArrowheads="1"/>
                      </p:cNvPicPr>
                      <p:nvPr/>
                    </p:nvPicPr>
                    <p:blipFill>
                      <a:blip r:embed="rId15"/>
                      <a:srcRect/>
                      <a:stretch>
                        <a:fillRect/>
                      </a:stretch>
                    </p:blipFill>
                    <p:spPr bwMode="auto">
                      <a:xfrm>
                        <a:off x="4159312" y="4864979"/>
                        <a:ext cx="5445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577641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3|5.7|5|22.6|6"/>
</p:tagLst>
</file>

<file path=ppt/tags/tag10.xml><?xml version="1.0" encoding="utf-8"?>
<p:tagLst xmlns:a="http://schemas.openxmlformats.org/drawingml/2006/main" xmlns:r="http://schemas.openxmlformats.org/officeDocument/2006/relationships" xmlns:p="http://schemas.openxmlformats.org/presentationml/2006/main">
  <p:tag name="TIMING" val="|18.6"/>
</p:tagLst>
</file>

<file path=ppt/tags/tag11.xml><?xml version="1.0" encoding="utf-8"?>
<p:tagLst xmlns:a="http://schemas.openxmlformats.org/drawingml/2006/main" xmlns:r="http://schemas.openxmlformats.org/officeDocument/2006/relationships" xmlns:p="http://schemas.openxmlformats.org/presentationml/2006/main">
  <p:tag name="TIMING" val="|45.1"/>
</p:tagLst>
</file>

<file path=ppt/tags/tag12.xml><?xml version="1.0" encoding="utf-8"?>
<p:tagLst xmlns:a="http://schemas.openxmlformats.org/drawingml/2006/main" xmlns:r="http://schemas.openxmlformats.org/officeDocument/2006/relationships" xmlns:p="http://schemas.openxmlformats.org/presentationml/2006/main">
  <p:tag name="TIMING" val="|22.7"/>
</p:tagLst>
</file>

<file path=ppt/tags/tag13.xml><?xml version="1.0" encoding="utf-8"?>
<p:tagLst xmlns:a="http://schemas.openxmlformats.org/drawingml/2006/main" xmlns:r="http://schemas.openxmlformats.org/officeDocument/2006/relationships" xmlns:p="http://schemas.openxmlformats.org/presentationml/2006/main">
  <p:tag name="TIMING" val="|30.5|5.9|15.6|8.5"/>
</p:tagLst>
</file>

<file path=ppt/tags/tag14.xml><?xml version="1.0" encoding="utf-8"?>
<p:tagLst xmlns:a="http://schemas.openxmlformats.org/drawingml/2006/main" xmlns:r="http://schemas.openxmlformats.org/officeDocument/2006/relationships" xmlns:p="http://schemas.openxmlformats.org/presentationml/2006/main">
  <p:tag name="TIMING" val="|16.1|23.8|9.6"/>
</p:tagLst>
</file>

<file path=ppt/tags/tag15.xml><?xml version="1.0" encoding="utf-8"?>
<p:tagLst xmlns:a="http://schemas.openxmlformats.org/drawingml/2006/main" xmlns:r="http://schemas.openxmlformats.org/officeDocument/2006/relationships" xmlns:p="http://schemas.openxmlformats.org/presentationml/2006/main">
  <p:tag name="TIMING" val="|11.6|4.4|6.6|8.4|6.7"/>
</p:tagLst>
</file>

<file path=ppt/tags/tag16.xml><?xml version="1.0" encoding="utf-8"?>
<p:tagLst xmlns:a="http://schemas.openxmlformats.org/drawingml/2006/main" xmlns:r="http://schemas.openxmlformats.org/officeDocument/2006/relationships" xmlns:p="http://schemas.openxmlformats.org/presentationml/2006/main">
  <p:tag name="TIMING" val="|8.5|13.8|5.9|8.4"/>
</p:tagLst>
</file>

<file path=ppt/tags/tag17.xml><?xml version="1.0" encoding="utf-8"?>
<p:tagLst xmlns:a="http://schemas.openxmlformats.org/drawingml/2006/main" xmlns:r="http://schemas.openxmlformats.org/officeDocument/2006/relationships" xmlns:p="http://schemas.openxmlformats.org/presentationml/2006/main">
  <p:tag name="TIMING" val="|7.8|8.3"/>
</p:tagLst>
</file>

<file path=ppt/tags/tag18.xml><?xml version="1.0" encoding="utf-8"?>
<p:tagLst xmlns:a="http://schemas.openxmlformats.org/drawingml/2006/main" xmlns:r="http://schemas.openxmlformats.org/officeDocument/2006/relationships" xmlns:p="http://schemas.openxmlformats.org/presentationml/2006/main">
  <p:tag name="TIMING" val="|30.9|17.5"/>
</p:tagLst>
</file>

<file path=ppt/tags/tag19.xml><?xml version="1.0" encoding="utf-8"?>
<p:tagLst xmlns:a="http://schemas.openxmlformats.org/drawingml/2006/main" xmlns:r="http://schemas.openxmlformats.org/officeDocument/2006/relationships" xmlns:p="http://schemas.openxmlformats.org/presentationml/2006/main">
  <p:tag name="TIMING" val="|16.9|8.2"/>
</p:tagLst>
</file>

<file path=ppt/tags/tag2.xml><?xml version="1.0" encoding="utf-8"?>
<p:tagLst xmlns:a="http://schemas.openxmlformats.org/drawingml/2006/main" xmlns:r="http://schemas.openxmlformats.org/officeDocument/2006/relationships" xmlns:p="http://schemas.openxmlformats.org/presentationml/2006/main">
  <p:tag name="TIMING" val="|35.4"/>
</p:tagLst>
</file>

<file path=ppt/tags/tag3.xml><?xml version="1.0" encoding="utf-8"?>
<p:tagLst xmlns:a="http://schemas.openxmlformats.org/drawingml/2006/main" xmlns:r="http://schemas.openxmlformats.org/officeDocument/2006/relationships" xmlns:p="http://schemas.openxmlformats.org/presentationml/2006/main">
  <p:tag name="TIMING" val="|12.8"/>
</p:tagLst>
</file>

<file path=ppt/tags/tag4.xml><?xml version="1.0" encoding="utf-8"?>
<p:tagLst xmlns:a="http://schemas.openxmlformats.org/drawingml/2006/main" xmlns:r="http://schemas.openxmlformats.org/officeDocument/2006/relationships" xmlns:p="http://schemas.openxmlformats.org/presentationml/2006/main">
  <p:tag name="TIMING" val="|22.1|15.5|4.9|14|19.1"/>
</p:tagLst>
</file>

<file path=ppt/tags/tag5.xml><?xml version="1.0" encoding="utf-8"?>
<p:tagLst xmlns:a="http://schemas.openxmlformats.org/drawingml/2006/main" xmlns:r="http://schemas.openxmlformats.org/officeDocument/2006/relationships" xmlns:p="http://schemas.openxmlformats.org/presentationml/2006/main">
  <p:tag name="TIMING" val="|19.3"/>
</p:tagLst>
</file>

<file path=ppt/tags/tag6.xml><?xml version="1.0" encoding="utf-8"?>
<p:tagLst xmlns:a="http://schemas.openxmlformats.org/drawingml/2006/main" xmlns:r="http://schemas.openxmlformats.org/officeDocument/2006/relationships" xmlns:p="http://schemas.openxmlformats.org/presentationml/2006/main">
  <p:tag name="TIMING" val="|5.9|4.8|11.5|10.4|9|38.7"/>
</p:tagLst>
</file>

<file path=ppt/tags/tag7.xml><?xml version="1.0" encoding="utf-8"?>
<p:tagLst xmlns:a="http://schemas.openxmlformats.org/drawingml/2006/main" xmlns:r="http://schemas.openxmlformats.org/officeDocument/2006/relationships" xmlns:p="http://schemas.openxmlformats.org/presentationml/2006/main">
  <p:tag name="TIMING" val="|9.3|4.1|6.6|3.4"/>
</p:tagLst>
</file>

<file path=ppt/tags/tag8.xml><?xml version="1.0" encoding="utf-8"?>
<p:tagLst xmlns:a="http://schemas.openxmlformats.org/drawingml/2006/main" xmlns:r="http://schemas.openxmlformats.org/officeDocument/2006/relationships" xmlns:p="http://schemas.openxmlformats.org/presentationml/2006/main">
  <p:tag name="TIMING" val="|26.3|5.1|5|7.1|4.5"/>
</p:tagLst>
</file>

<file path=ppt/tags/tag9.xml><?xml version="1.0" encoding="utf-8"?>
<p:tagLst xmlns:a="http://schemas.openxmlformats.org/drawingml/2006/main" xmlns:r="http://schemas.openxmlformats.org/officeDocument/2006/relationships" xmlns:p="http://schemas.openxmlformats.org/presentationml/2006/main">
  <p:tag name="TIMING" val="|23.4|10.2|1.4"/>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73635</TotalTime>
  <Words>3407</Words>
  <Application>Microsoft Office PowerPoint</Application>
  <PresentationFormat>On-screen Show (4:3)</PresentationFormat>
  <Paragraphs>694</Paragraphs>
  <Slides>36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ＭＳ Ｐゴシック</vt:lpstr>
      <vt:lpstr>Arial</vt:lpstr>
      <vt:lpstr>Calibri</vt:lpstr>
      <vt:lpstr>Consolas</vt:lpstr>
      <vt:lpstr>Constantia</vt:lpstr>
      <vt:lpstr>Georgia</vt:lpstr>
      <vt:lpstr>Tahoma</vt:lpstr>
      <vt:lpstr>Times New Roman</vt:lpstr>
      <vt:lpstr>Custom Design</vt:lpstr>
      <vt:lpstr>Equation</vt:lpstr>
      <vt:lpstr>Logical operators</vt:lpstr>
      <vt:lpstr>Outline</vt:lpstr>
      <vt:lpstr>Background</vt:lpstr>
      <vt:lpstr>The unit pulse</vt:lpstr>
      <vt:lpstr>The unit pulse</vt:lpstr>
      <vt:lpstr>The unit pulse</vt:lpstr>
      <vt:lpstr>The unit pulse</vt:lpstr>
      <vt:lpstr>The unit pulse</vt:lpstr>
      <vt:lpstr>Logical operators</vt:lpstr>
      <vt:lpstr>Logical operators</vt:lpstr>
      <vt:lpstr>Maximum of three</vt:lpstr>
      <vt:lpstr>Maximum of three</vt:lpstr>
      <vt:lpstr>Maximum of three</vt:lpstr>
      <vt:lpstr>Truth tables</vt:lpstr>
      <vt:lpstr>Truth tables</vt:lpstr>
      <vt:lpstr>Truth tables</vt:lpstr>
      <vt:lpstr>Truth tables</vt:lpstr>
      <vt:lpstr>Logical expressions</vt:lpstr>
      <vt:lpstr>Logical expressions</vt:lpstr>
      <vt:lpstr>Logical expressions</vt:lpstr>
      <vt:lpstr>Logical expressions</vt:lpstr>
      <vt:lpstr>Multiple conditions</vt:lpstr>
      <vt:lpstr>Logical expressions</vt:lpstr>
      <vt:lpstr>Logical expressions</vt:lpstr>
      <vt:lpstr>Short-circuit evaluation</vt:lpstr>
      <vt:lpstr>Short-circuit evaluation</vt:lpstr>
      <vt:lpstr>Short-circuit evaluation</vt:lpstr>
      <vt:lpstr>Logical negation</vt:lpstr>
      <vt:lpstr>Logical negation</vt:lpstr>
      <vt:lpstr>Logical negation</vt:lpstr>
      <vt:lpstr>Logical negation</vt:lpstr>
      <vt:lpstr>Summary</vt:lpstr>
      <vt:lpstr>References</vt:lpstr>
      <vt:lpstr>Acknowledgements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1454</cp:revision>
  <dcterms:created xsi:type="dcterms:W3CDTF">2009-09-11T23:00:44Z</dcterms:created>
  <dcterms:modified xsi:type="dcterms:W3CDTF">2023-09-15T15:16:11Z</dcterms:modified>
</cp:coreProperties>
</file>